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46" r:id="rId6"/>
    <p:sldId id="348" r:id="rId7"/>
    <p:sldId id="349" r:id="rId8"/>
    <p:sldId id="355" r:id="rId9"/>
    <p:sldId id="356" r:id="rId10"/>
    <p:sldId id="357" r:id="rId11"/>
    <p:sldId id="358" r:id="rId12"/>
    <p:sldId id="359" r:id="rId13"/>
    <p:sldId id="313" r:id="rId14"/>
    <p:sldId id="315" r:id="rId15"/>
    <p:sldId id="347" r:id="rId16"/>
    <p:sldId id="311" r:id="rId17"/>
    <p:sldId id="350" r:id="rId18"/>
    <p:sldId id="312" r:id="rId19"/>
    <p:sldId id="314" r:id="rId20"/>
    <p:sldId id="316" r:id="rId21"/>
    <p:sldId id="317" r:id="rId22"/>
    <p:sldId id="318" r:id="rId23"/>
    <p:sldId id="319" r:id="rId24"/>
    <p:sldId id="360" r:id="rId25"/>
    <p:sldId id="353" r:id="rId26"/>
    <p:sldId id="361" r:id="rId27"/>
    <p:sldId id="354" r:id="rId28"/>
    <p:sldId id="362" r:id="rId29"/>
    <p:sldId id="320" r:id="rId30"/>
    <p:sldId id="363" r:id="rId31"/>
    <p:sldId id="321" r:id="rId32"/>
    <p:sldId id="322" r:id="rId33"/>
    <p:sldId id="323" r:id="rId34"/>
    <p:sldId id="364" r:id="rId35"/>
    <p:sldId id="324" r:id="rId36"/>
    <p:sldId id="327" r:id="rId37"/>
    <p:sldId id="351" r:id="rId38"/>
    <p:sldId id="352" r:id="rId39"/>
    <p:sldId id="326" r:id="rId40"/>
    <p:sldId id="328" r:id="rId41"/>
    <p:sldId id="329" r:id="rId42"/>
    <p:sldId id="330" r:id="rId43"/>
    <p:sldId id="331" r:id="rId44"/>
    <p:sldId id="332" r:id="rId45"/>
    <p:sldId id="333" r:id="rId46"/>
    <p:sldId id="334" r:id="rId47"/>
    <p:sldId id="365" r:id="rId48"/>
    <p:sldId id="335" r:id="rId49"/>
    <p:sldId id="336" r:id="rId50"/>
    <p:sldId id="337" r:id="rId51"/>
    <p:sldId id="338" r:id="rId52"/>
    <p:sldId id="339" r:id="rId53"/>
    <p:sldId id="340" r:id="rId54"/>
    <p:sldId id="341" r:id="rId55"/>
    <p:sldId id="342" r:id="rId56"/>
    <p:sldId id="343" r:id="rId57"/>
    <p:sldId id="366" r:id="rId58"/>
    <p:sldId id="344" r:id="rId59"/>
    <p:sldId id="345" r:id="rId60"/>
    <p:sldId id="369" r:id="rId61"/>
    <p:sldId id="368" r:id="rId62"/>
    <p:sldId id="367" r:id="rId63"/>
    <p:sldId id="37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Life of Pi</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Dr. Barnali Chetia</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1EBDF-99DD-4287-BF7C-97E07BE619CB}"/>
              </a:ext>
            </a:extLst>
          </p:cNvPr>
          <p:cNvSpPr>
            <a:spLocks noGrp="1"/>
          </p:cNvSpPr>
          <p:nvPr>
            <p:ph type="title"/>
          </p:nvPr>
        </p:nvSpPr>
        <p:spPr/>
        <p:txBody>
          <a:bodyPr>
            <a:normAutofit/>
          </a:bodyPr>
          <a:lstStyle/>
          <a:p>
            <a:r>
              <a:rPr lang="en-IN" sz="4800" dirty="0">
                <a:latin typeface="Aparajita" panose="02020603050405020304" pitchFamily="18" charset="0"/>
                <a:cs typeface="Aparajita" panose="02020603050405020304" pitchFamily="18" charset="0"/>
              </a:rPr>
              <a:t>Summary</a:t>
            </a:r>
          </a:p>
        </p:txBody>
      </p:sp>
      <p:sp>
        <p:nvSpPr>
          <p:cNvPr id="3" name="Content Placeholder 2">
            <a:extLst>
              <a:ext uri="{FF2B5EF4-FFF2-40B4-BE49-F238E27FC236}">
                <a16:creationId xmlns:a16="http://schemas.microsoft.com/office/drawing/2014/main" id="{2EAFA4C4-E542-45B0-A307-E0ED8932C93B}"/>
              </a:ext>
            </a:extLst>
          </p:cNvPr>
          <p:cNvSpPr>
            <a:spLocks noGrp="1"/>
          </p:cNvSpPr>
          <p:nvPr>
            <p:ph idx="1"/>
          </p:nvPr>
        </p:nvSpPr>
        <p:spPr>
          <a:xfrm>
            <a:off x="913795" y="1533525"/>
            <a:ext cx="10353762" cy="4781549"/>
          </a:xfrm>
        </p:spPr>
        <p:txBody>
          <a:bodyPr>
            <a:normAutofit/>
          </a:bodyPr>
          <a:lstStyle/>
          <a:p>
            <a:pPr algn="just"/>
            <a:r>
              <a:rPr lang="en-US" sz="2400" b="0" i="0" dirty="0">
                <a:solidFill>
                  <a:schemeClr val="tx1"/>
                </a:solidFill>
                <a:effectLst/>
                <a:latin typeface="Aparajita" panose="02020603050405020304" pitchFamily="18" charset="0"/>
                <a:cs typeface="Aparajita" panose="02020603050405020304" pitchFamily="18" charset="0"/>
              </a:rPr>
              <a:t>Life of Pi is a fantasy adventure novel by Yann Martel published in 2001. </a:t>
            </a:r>
          </a:p>
          <a:p>
            <a:pPr algn="just"/>
            <a:r>
              <a:rPr lang="en-US" sz="2400" b="0" i="0" dirty="0">
                <a:solidFill>
                  <a:schemeClr val="tx1"/>
                </a:solidFill>
                <a:effectLst/>
                <a:latin typeface="Aparajita" panose="02020603050405020304" pitchFamily="18" charset="0"/>
                <a:cs typeface="Aparajita" panose="02020603050405020304" pitchFamily="18" charset="0"/>
              </a:rPr>
              <a:t>The protagonist, Piscine Molitor "Pi" Patel, a Tamil boy from Pondicherry, explores issues of spirituality and practicality from an early age.</a:t>
            </a:r>
          </a:p>
          <a:p>
            <a:pPr algn="just"/>
            <a:r>
              <a:rPr lang="en-US" sz="2400" b="0" i="0" dirty="0">
                <a:solidFill>
                  <a:schemeClr val="tx1"/>
                </a:solidFill>
                <a:effectLst/>
                <a:latin typeface="Aparajita" panose="02020603050405020304" pitchFamily="18" charset="0"/>
                <a:cs typeface="Aparajita" panose="02020603050405020304" pitchFamily="18" charset="0"/>
              </a:rPr>
              <a:t> He survives 227 days after a shipwreck while stranded on a boat in the Pacific Ocean with a Bengal tiger named Richard Parker. </a:t>
            </a:r>
          </a:p>
          <a:p>
            <a:pPr algn="just"/>
            <a:r>
              <a:rPr lang="en-US" sz="2400" b="0" i="0" dirty="0">
                <a:solidFill>
                  <a:schemeClr val="tx1"/>
                </a:solidFill>
                <a:effectLst/>
                <a:latin typeface="Aparajita" panose="02020603050405020304" pitchFamily="18" charset="0"/>
                <a:cs typeface="Aparajita" panose="02020603050405020304" pitchFamily="18" charset="0"/>
              </a:rPr>
              <a:t>The novel has sold more than ten million copies worldwide.</a:t>
            </a:r>
            <a:r>
              <a:rPr lang="en-US" sz="2400" b="0" i="0" baseline="30000" dirty="0">
                <a:solidFill>
                  <a:schemeClr val="tx1"/>
                </a:solidFill>
                <a:effectLst/>
                <a:latin typeface="Aparajita" panose="02020603050405020304" pitchFamily="18" charset="0"/>
                <a:cs typeface="Aparajita" panose="02020603050405020304" pitchFamily="18" charset="0"/>
              </a:rPr>
              <a:t> </a:t>
            </a:r>
            <a:r>
              <a:rPr lang="en-US" sz="2400" b="0" i="0" dirty="0">
                <a:solidFill>
                  <a:schemeClr val="tx1"/>
                </a:solidFill>
                <a:effectLst/>
                <a:latin typeface="Aparajita" panose="02020603050405020304" pitchFamily="18" charset="0"/>
                <a:cs typeface="Aparajita" panose="02020603050405020304" pitchFamily="18" charset="0"/>
              </a:rPr>
              <a:t>It was rejected by at least five London publishing houses before being accepted by Knopf Canada, which published it in September 2001.</a:t>
            </a:r>
          </a:p>
          <a:p>
            <a:pPr algn="just"/>
            <a:r>
              <a:rPr lang="en-US" sz="2400" b="0" i="0" dirty="0">
                <a:solidFill>
                  <a:schemeClr val="tx1"/>
                </a:solidFill>
                <a:effectLst/>
                <a:latin typeface="Aparajita" panose="02020603050405020304" pitchFamily="18" charset="0"/>
                <a:cs typeface="Aparajita" panose="02020603050405020304" pitchFamily="18" charset="0"/>
              </a:rPr>
              <a:t> The UK edition won the </a:t>
            </a:r>
            <a:r>
              <a:rPr lang="en-US" sz="2400" dirty="0">
                <a:solidFill>
                  <a:schemeClr val="tx1"/>
                </a:solidFill>
                <a:effectLst/>
                <a:latin typeface="Aparajita" panose="02020603050405020304" pitchFamily="18" charset="0"/>
                <a:cs typeface="Aparajita" panose="02020603050405020304" pitchFamily="18" charset="0"/>
              </a:rPr>
              <a:t>Man Booker Prize for Fiction</a:t>
            </a:r>
            <a:r>
              <a:rPr lang="en-US" sz="2400" b="0" i="0" dirty="0">
                <a:solidFill>
                  <a:schemeClr val="tx1"/>
                </a:solidFill>
                <a:effectLst/>
                <a:latin typeface="Aparajita" panose="02020603050405020304" pitchFamily="18" charset="0"/>
                <a:cs typeface="Aparajita" panose="02020603050405020304" pitchFamily="18" charset="0"/>
              </a:rPr>
              <a:t> the following year.</a:t>
            </a:r>
            <a:r>
              <a:rPr lang="en-US" sz="2400" b="0" i="0" baseline="30000" dirty="0">
                <a:solidFill>
                  <a:schemeClr val="tx1"/>
                </a:solidFill>
                <a:effectLst/>
                <a:latin typeface="Aparajita" panose="02020603050405020304" pitchFamily="18" charset="0"/>
                <a:cs typeface="Aparajita" panose="02020603050405020304" pitchFamily="18" charset="0"/>
              </a:rPr>
              <a:t> </a:t>
            </a:r>
            <a:r>
              <a:rPr lang="en-US" sz="2400" b="0" i="0" dirty="0">
                <a:solidFill>
                  <a:schemeClr val="tx1"/>
                </a:solidFill>
                <a:effectLst/>
                <a:latin typeface="Aparajita" panose="02020603050405020304" pitchFamily="18" charset="0"/>
                <a:cs typeface="Aparajita" panose="02020603050405020304" pitchFamily="18" charset="0"/>
              </a:rPr>
              <a:t>It was also chosen for </a:t>
            </a:r>
            <a:r>
              <a:rPr lang="en-US" sz="2400" dirty="0">
                <a:solidFill>
                  <a:schemeClr val="tx1"/>
                </a:solidFill>
                <a:effectLst/>
                <a:latin typeface="Aparajita" panose="02020603050405020304" pitchFamily="18" charset="0"/>
                <a:cs typeface="Aparajita" panose="02020603050405020304" pitchFamily="18" charset="0"/>
              </a:rPr>
              <a:t>CBC Radio</a:t>
            </a:r>
            <a:r>
              <a:rPr lang="en-US" sz="2400" b="0" i="0" dirty="0">
                <a:solidFill>
                  <a:schemeClr val="tx1"/>
                </a:solidFill>
                <a:effectLst/>
                <a:latin typeface="Aparajita" panose="02020603050405020304" pitchFamily="18" charset="0"/>
                <a:cs typeface="Aparajita" panose="02020603050405020304" pitchFamily="18" charset="0"/>
              </a:rPr>
              <a:t>'s </a:t>
            </a:r>
            <a:r>
              <a:rPr lang="en-US" sz="2400" i="1" dirty="0">
                <a:solidFill>
                  <a:schemeClr val="tx1"/>
                </a:solidFill>
                <a:effectLst/>
                <a:latin typeface="Aparajita" panose="02020603050405020304" pitchFamily="18" charset="0"/>
                <a:cs typeface="Aparajita" panose="02020603050405020304" pitchFamily="18" charset="0"/>
              </a:rPr>
              <a:t>Canada Reads</a:t>
            </a:r>
            <a:r>
              <a:rPr lang="en-US" sz="2400" dirty="0">
                <a:solidFill>
                  <a:schemeClr val="tx1"/>
                </a:solidFill>
                <a:effectLst/>
                <a:latin typeface="Aparajita" panose="02020603050405020304" pitchFamily="18" charset="0"/>
                <a:cs typeface="Aparajita" panose="02020603050405020304" pitchFamily="18" charset="0"/>
              </a:rPr>
              <a:t> </a:t>
            </a:r>
            <a:r>
              <a:rPr lang="en-US" sz="2400" b="0" i="0" dirty="0">
                <a:solidFill>
                  <a:schemeClr val="tx1"/>
                </a:solidFill>
                <a:effectLst/>
                <a:latin typeface="Aparajita" panose="02020603050405020304" pitchFamily="18" charset="0"/>
                <a:cs typeface="Aparajita" panose="02020603050405020304" pitchFamily="18" charset="0"/>
              </a:rPr>
              <a:t>2003, where it was championed by author </a:t>
            </a:r>
            <a:r>
              <a:rPr lang="en-US" sz="2400" dirty="0">
                <a:solidFill>
                  <a:schemeClr val="tx1"/>
                </a:solidFill>
                <a:effectLst/>
                <a:latin typeface="Aparajita" panose="02020603050405020304" pitchFamily="18" charset="0"/>
                <a:cs typeface="Aparajita" panose="02020603050405020304" pitchFamily="18" charset="0"/>
              </a:rPr>
              <a:t>Nancy Lee</a:t>
            </a:r>
            <a:r>
              <a:rPr lang="en-US" sz="2400" b="0" i="0" dirty="0">
                <a:solidFill>
                  <a:schemeClr val="tx1"/>
                </a:solidFill>
                <a:effectLst/>
                <a:latin typeface="Aparajita" panose="02020603050405020304" pitchFamily="18" charset="0"/>
                <a:cs typeface="Aparajita" panose="02020603050405020304" pitchFamily="18" charset="0"/>
              </a:rPr>
              <a:t>.</a:t>
            </a: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49714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62D430-F893-4298-9032-2B4930C6C765}"/>
              </a:ext>
            </a:extLst>
          </p:cNvPr>
          <p:cNvSpPr>
            <a:spLocks noGrp="1"/>
          </p:cNvSpPr>
          <p:nvPr>
            <p:ph idx="1"/>
          </p:nvPr>
        </p:nvSpPr>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The French translation </a:t>
            </a:r>
            <a:r>
              <a:rPr lang="en-US" sz="2800" b="0" i="1" dirty="0">
                <a:solidFill>
                  <a:schemeClr val="tx1"/>
                </a:solidFill>
                <a:effectLst/>
                <a:latin typeface="Aparajita" panose="02020603050405020304" pitchFamily="18" charset="0"/>
                <a:cs typeface="Aparajita" panose="02020603050405020304" pitchFamily="18" charset="0"/>
              </a:rPr>
              <a:t>L'Histoire de Pi</a:t>
            </a:r>
            <a:r>
              <a:rPr lang="en-US" sz="2800" b="0" i="0" dirty="0">
                <a:solidFill>
                  <a:schemeClr val="tx1"/>
                </a:solidFill>
                <a:effectLst/>
                <a:latin typeface="Aparajita" panose="02020603050405020304" pitchFamily="18" charset="0"/>
                <a:cs typeface="Aparajita" panose="02020603050405020304" pitchFamily="18" charset="0"/>
              </a:rPr>
              <a:t> was chosen in the French CBC version of the contest </a:t>
            </a:r>
            <a:r>
              <a:rPr lang="en-US" sz="2800" i="1" dirty="0">
                <a:solidFill>
                  <a:schemeClr val="tx1"/>
                </a:solidFill>
                <a:effectLst/>
                <a:latin typeface="Aparajita" panose="02020603050405020304" pitchFamily="18" charset="0"/>
                <a:cs typeface="Aparajita" panose="02020603050405020304" pitchFamily="18" charset="0"/>
              </a:rPr>
              <a:t>Le combat des livres</a:t>
            </a:r>
            <a:r>
              <a:rPr lang="en-US" sz="2800" b="0" i="0" dirty="0">
                <a:solidFill>
                  <a:schemeClr val="tx1"/>
                </a:solidFill>
                <a:effectLst/>
                <a:latin typeface="Aparajita" panose="02020603050405020304" pitchFamily="18" charset="0"/>
                <a:cs typeface="Aparajita" panose="02020603050405020304" pitchFamily="18" charset="0"/>
              </a:rPr>
              <a:t>, where it was championed by </a:t>
            </a:r>
            <a:r>
              <a:rPr lang="en-US" sz="2800" dirty="0">
                <a:solidFill>
                  <a:schemeClr val="tx1"/>
                </a:solidFill>
                <a:effectLst/>
                <a:latin typeface="Aparajita" panose="02020603050405020304" pitchFamily="18" charset="0"/>
                <a:cs typeface="Aparajita" panose="02020603050405020304" pitchFamily="18" charset="0"/>
              </a:rPr>
              <a:t>Louise Forestier. </a:t>
            </a:r>
          </a:p>
          <a:p>
            <a:pPr algn="just"/>
            <a:r>
              <a:rPr lang="en-US" sz="2800" b="0" i="0" dirty="0">
                <a:solidFill>
                  <a:schemeClr val="tx1"/>
                </a:solidFill>
                <a:effectLst/>
                <a:latin typeface="Aparajita" panose="02020603050405020304" pitchFamily="18" charset="0"/>
                <a:cs typeface="Aparajita" panose="02020603050405020304" pitchFamily="18" charset="0"/>
              </a:rPr>
              <a:t>The novel won the 2003 </a:t>
            </a:r>
            <a:r>
              <a:rPr lang="en-US" sz="2800" dirty="0">
                <a:solidFill>
                  <a:schemeClr val="tx1"/>
                </a:solidFill>
                <a:effectLst/>
                <a:latin typeface="Aparajita" panose="02020603050405020304" pitchFamily="18" charset="0"/>
                <a:cs typeface="Aparajita" panose="02020603050405020304" pitchFamily="18" charset="0"/>
              </a:rPr>
              <a:t>Boeke Prize</a:t>
            </a:r>
            <a:r>
              <a:rPr lang="en-US" sz="2800" b="0" i="0" dirty="0">
                <a:solidFill>
                  <a:schemeClr val="tx1"/>
                </a:solidFill>
                <a:effectLst/>
                <a:latin typeface="Aparajita" panose="02020603050405020304" pitchFamily="18" charset="0"/>
                <a:cs typeface="Aparajita" panose="02020603050405020304" pitchFamily="18" charset="0"/>
              </a:rPr>
              <a:t>, a South African novel award. In 2004, it won the </a:t>
            </a:r>
            <a:r>
              <a:rPr lang="en-US" sz="2800" dirty="0">
                <a:solidFill>
                  <a:schemeClr val="tx1"/>
                </a:solidFill>
                <a:effectLst/>
                <a:latin typeface="Aparajita" panose="02020603050405020304" pitchFamily="18" charset="0"/>
                <a:cs typeface="Aparajita" panose="02020603050405020304" pitchFamily="18" charset="0"/>
              </a:rPr>
              <a:t>Asian/Pacific American Award for Literature</a:t>
            </a:r>
            <a:r>
              <a:rPr lang="en-US" sz="2800" b="0" i="0" dirty="0">
                <a:solidFill>
                  <a:schemeClr val="tx1"/>
                </a:solidFill>
                <a:effectLst/>
                <a:latin typeface="Aparajita" panose="02020603050405020304" pitchFamily="18" charset="0"/>
                <a:cs typeface="Aparajita" panose="02020603050405020304" pitchFamily="18" charset="0"/>
              </a:rPr>
              <a:t> in Best Adult Fiction for years 2001–2003. </a:t>
            </a:r>
          </a:p>
          <a:p>
            <a:pPr algn="just"/>
            <a:r>
              <a:rPr lang="en-US" sz="2800" b="0" i="0" dirty="0">
                <a:solidFill>
                  <a:schemeClr val="tx1"/>
                </a:solidFill>
                <a:effectLst/>
                <a:latin typeface="Aparajita" panose="02020603050405020304" pitchFamily="18" charset="0"/>
                <a:cs typeface="Aparajita" panose="02020603050405020304" pitchFamily="18" charset="0"/>
              </a:rPr>
              <a:t>In 2012 it was adapted into a </a:t>
            </a:r>
            <a:r>
              <a:rPr lang="en-US" sz="2800" dirty="0">
                <a:solidFill>
                  <a:schemeClr val="tx1"/>
                </a:solidFill>
                <a:effectLst/>
                <a:latin typeface="Aparajita" panose="02020603050405020304" pitchFamily="18" charset="0"/>
                <a:cs typeface="Aparajita" panose="02020603050405020304" pitchFamily="18" charset="0"/>
              </a:rPr>
              <a:t>feature film</a:t>
            </a:r>
            <a:r>
              <a:rPr lang="en-US" sz="2800" b="0" i="0" dirty="0">
                <a:solidFill>
                  <a:schemeClr val="tx1"/>
                </a:solidFill>
                <a:effectLst/>
                <a:latin typeface="Aparajita" panose="02020603050405020304" pitchFamily="18" charset="0"/>
                <a:cs typeface="Aparajita" panose="02020603050405020304" pitchFamily="18" charset="0"/>
              </a:rPr>
              <a:t> directed by </a:t>
            </a:r>
            <a:r>
              <a:rPr lang="en-US" sz="2800" dirty="0">
                <a:solidFill>
                  <a:schemeClr val="tx1"/>
                </a:solidFill>
                <a:effectLst/>
                <a:latin typeface="Aparajita" panose="02020603050405020304" pitchFamily="18" charset="0"/>
                <a:cs typeface="Aparajita" panose="02020603050405020304" pitchFamily="18" charset="0"/>
              </a:rPr>
              <a:t>Ang Lee</a:t>
            </a:r>
            <a:r>
              <a:rPr lang="en-US" sz="2800" b="0" i="0" dirty="0">
                <a:solidFill>
                  <a:schemeClr val="tx1"/>
                </a:solidFill>
                <a:effectLst/>
                <a:latin typeface="Aparajita" panose="02020603050405020304" pitchFamily="18" charset="0"/>
                <a:cs typeface="Aparajita" panose="02020603050405020304" pitchFamily="18" charset="0"/>
              </a:rPr>
              <a:t> with a screenplay by </a:t>
            </a:r>
            <a:r>
              <a:rPr lang="en-US" sz="2800" dirty="0">
                <a:solidFill>
                  <a:schemeClr val="tx1"/>
                </a:solidFill>
                <a:effectLst/>
                <a:latin typeface="Aparajita" panose="02020603050405020304" pitchFamily="18" charset="0"/>
                <a:cs typeface="Aparajita" panose="02020603050405020304" pitchFamily="18" charset="0"/>
              </a:rPr>
              <a:t>David Magee</a:t>
            </a:r>
            <a:r>
              <a:rPr lang="en-US" sz="2800" b="0" i="0" dirty="0">
                <a:solidFill>
                  <a:schemeClr val="tx1"/>
                </a:solidFill>
                <a:effectLst/>
                <a:latin typeface="Aparajita" panose="02020603050405020304" pitchFamily="18" charset="0"/>
                <a:cs typeface="Aparajita" panose="02020603050405020304" pitchFamily="18" charset="0"/>
              </a:rPr>
              <a:t>.</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80232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E6DF7F43-5FC3-49ED-8717-E6EE07E7B1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4101" y="533399"/>
            <a:ext cx="7267574" cy="585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81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latin typeface="Aparajita" panose="02020603050405020304" pitchFamily="18" charset="0"/>
                <a:cs typeface="Aparajita" panose="02020603050405020304" pitchFamily="18" charset="0"/>
              </a:rPr>
              <a:t>Central Theme</a:t>
            </a:r>
          </a:p>
        </p:txBody>
      </p:sp>
      <p:sp>
        <p:nvSpPr>
          <p:cNvPr id="4" name="Content Placeholder 3">
            <a:extLst>
              <a:ext uri="{FF2B5EF4-FFF2-40B4-BE49-F238E27FC236}">
                <a16:creationId xmlns:a16="http://schemas.microsoft.com/office/drawing/2014/main" id="{BADCEED3-BC30-4292-BE4D-E26598EB8E71}"/>
              </a:ext>
            </a:extLst>
          </p:cNvPr>
          <p:cNvSpPr>
            <a:spLocks noGrp="1"/>
          </p:cNvSpPr>
          <p:nvPr>
            <p:ph idx="1"/>
          </p:nvPr>
        </p:nvSpPr>
        <p:spPr>
          <a:xfrm>
            <a:off x="913795" y="1771650"/>
            <a:ext cx="10353762" cy="4581525"/>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The central theme of Yann Martel’s </a:t>
            </a:r>
            <a:r>
              <a:rPr lang="en-US" sz="2800" b="0" i="1" dirty="0">
                <a:solidFill>
                  <a:schemeClr val="tx1"/>
                </a:solidFill>
                <a:effectLst/>
                <a:latin typeface="Aparajita" panose="02020603050405020304" pitchFamily="18" charset="0"/>
                <a:cs typeface="Aparajita" panose="02020603050405020304" pitchFamily="18" charset="0"/>
              </a:rPr>
              <a:t>Life of Pi</a:t>
            </a:r>
            <a:r>
              <a:rPr lang="en-US" sz="2800" b="0" i="0" dirty="0">
                <a:solidFill>
                  <a:schemeClr val="tx1"/>
                </a:solidFill>
                <a:effectLst/>
                <a:latin typeface="Aparajita" panose="02020603050405020304" pitchFamily="18" charset="0"/>
                <a:cs typeface="Aparajita" panose="02020603050405020304" pitchFamily="18" charset="0"/>
              </a:rPr>
              <a:t> concerns religion and human faith in God. </a:t>
            </a:r>
          </a:p>
          <a:p>
            <a:pPr algn="just"/>
            <a:r>
              <a:rPr lang="en-US" sz="2800" dirty="0">
                <a:solidFill>
                  <a:schemeClr val="tx1"/>
                </a:solidFill>
                <a:effectLst/>
                <a:latin typeface="Aparajita" panose="02020603050405020304" pitchFamily="18" charset="0"/>
                <a:cs typeface="Aparajita" panose="02020603050405020304" pitchFamily="18" charset="0"/>
              </a:rPr>
              <a:t>T</a:t>
            </a:r>
            <a:r>
              <a:rPr lang="en-US" sz="2800" b="0" i="0" dirty="0">
                <a:solidFill>
                  <a:schemeClr val="tx1"/>
                </a:solidFill>
                <a:effectLst/>
                <a:latin typeface="Aparajita" panose="02020603050405020304" pitchFamily="18" charset="0"/>
                <a:cs typeface="Aparajita" panose="02020603050405020304" pitchFamily="18" charset="0"/>
              </a:rPr>
              <a:t>he novel pointedly refrains from advocating any single religious faith over another. Instead, the novel investigates the nature of religious faith itself. </a:t>
            </a:r>
          </a:p>
          <a:p>
            <a:pPr algn="just"/>
            <a:r>
              <a:rPr lang="en-US" sz="2800" b="0" i="0" dirty="0">
                <a:solidFill>
                  <a:schemeClr val="tx1"/>
                </a:solidFill>
                <a:effectLst/>
                <a:latin typeface="Aparajita" panose="02020603050405020304" pitchFamily="18" charset="0"/>
                <a:cs typeface="Aparajita" panose="02020603050405020304" pitchFamily="18" charset="0"/>
              </a:rPr>
              <a:t>This theme is embodied most clearly in the novel’s protagonist, Pi Patel, who is a devout follower of three very different religions. </a:t>
            </a:r>
          </a:p>
          <a:p>
            <a:pPr algn="just"/>
            <a:r>
              <a:rPr lang="en-US" sz="2800" b="0" i="0" dirty="0">
                <a:solidFill>
                  <a:schemeClr val="tx1"/>
                </a:solidFill>
                <a:effectLst/>
                <a:latin typeface="Aparajita" panose="02020603050405020304" pitchFamily="18" charset="0"/>
                <a:cs typeface="Aparajita" panose="02020603050405020304" pitchFamily="18" charset="0"/>
              </a:rPr>
              <a:t> Pi has studied and memorized the stories of all the various incarnations of the Hindu Gods, maintaining shrines in his home to many of them.</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651443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ee the source image">
            <a:extLst>
              <a:ext uri="{FF2B5EF4-FFF2-40B4-BE49-F238E27FC236}">
                <a16:creationId xmlns:a16="http://schemas.microsoft.com/office/drawing/2014/main" id="{7CE2AD47-0232-4745-B91E-FE6AEE0A55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3625" y="1123950"/>
            <a:ext cx="706755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10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97ECAC-4DE9-4DDD-A067-25597E6575A1}"/>
              </a:ext>
            </a:extLst>
          </p:cNvPr>
          <p:cNvSpPr>
            <a:spLocks noGrp="1"/>
          </p:cNvSpPr>
          <p:nvPr>
            <p:ph idx="1"/>
          </p:nvPr>
        </p:nvSpPr>
        <p:spPr>
          <a:xfrm>
            <a:off x="913795" y="1238250"/>
            <a:ext cx="10353762" cy="4943475"/>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He also possesses a crucifix and a rosary, going to church on Sundays and praying to Jesus. </a:t>
            </a:r>
          </a:p>
          <a:p>
            <a:pPr algn="just"/>
            <a:r>
              <a:rPr lang="en-US" sz="2800" b="0" i="0" dirty="0">
                <a:solidFill>
                  <a:schemeClr val="tx1"/>
                </a:solidFill>
                <a:effectLst/>
                <a:latin typeface="Aparajita" panose="02020603050405020304" pitchFamily="18" charset="0"/>
                <a:cs typeface="Aparajita" panose="02020603050405020304" pitchFamily="18" charset="0"/>
              </a:rPr>
              <a:t>Lastly, he owns and proudly uses a prayer rug, observing the call to prayer several times a day as a devoted Muslim. </a:t>
            </a:r>
          </a:p>
          <a:p>
            <a:pPr algn="just"/>
            <a:r>
              <a:rPr lang="en-US" sz="2800" b="0" i="0" dirty="0">
                <a:solidFill>
                  <a:schemeClr val="tx1"/>
                </a:solidFill>
                <a:effectLst/>
                <a:latin typeface="Aparajita" panose="02020603050405020304" pitchFamily="18" charset="0"/>
                <a:cs typeface="Aparajita" panose="02020603050405020304" pitchFamily="18" charset="0"/>
              </a:rPr>
              <a:t>By comfortably following three of the world’s major religions, Pi represents not just the possibility of peaceful coexistence between different faiths but also the belief that different religions are merely alternative paths to the same destination.</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7909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8825B6-1E2C-4B55-83A5-B755ED9E760C}"/>
              </a:ext>
            </a:extLst>
          </p:cNvPr>
          <p:cNvSpPr>
            <a:spLocks noGrp="1"/>
          </p:cNvSpPr>
          <p:nvPr>
            <p:ph idx="1"/>
          </p:nvPr>
        </p:nvSpPr>
        <p:spPr>
          <a:xfrm>
            <a:off x="913795" y="752476"/>
            <a:ext cx="10353762" cy="5419724"/>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The specific doctrines of Pi’s three faiths make very little difference to him.</a:t>
            </a:r>
          </a:p>
          <a:p>
            <a:pPr algn="just"/>
            <a:r>
              <a:rPr lang="en-US" sz="2800" b="0" i="0" dirty="0">
                <a:solidFill>
                  <a:schemeClr val="tx1"/>
                </a:solidFill>
                <a:effectLst/>
                <a:latin typeface="Aparajita" panose="02020603050405020304" pitchFamily="18" charset="0"/>
                <a:cs typeface="Aparajita" panose="02020603050405020304" pitchFamily="18" charset="0"/>
              </a:rPr>
              <a:t> When comparing these religions to one another, Pi seems to conclude in his innocence that there need not be conflict between them. </a:t>
            </a:r>
          </a:p>
          <a:p>
            <a:pPr algn="just"/>
            <a:r>
              <a:rPr lang="en-US" sz="2800" b="0" i="0" dirty="0">
                <a:solidFill>
                  <a:schemeClr val="tx1"/>
                </a:solidFill>
                <a:effectLst/>
                <a:latin typeface="Aparajita" panose="02020603050405020304" pitchFamily="18" charset="0"/>
                <a:cs typeface="Aparajita" panose="02020603050405020304" pitchFamily="18" charset="0"/>
              </a:rPr>
              <a:t>For him, each religion simply emphasizes what is most powerful and true in the others according to its own strengths. </a:t>
            </a:r>
          </a:p>
          <a:p>
            <a:pPr algn="just"/>
            <a:r>
              <a:rPr lang="en-US" sz="2800" b="0" i="0" dirty="0">
                <a:solidFill>
                  <a:schemeClr val="tx1"/>
                </a:solidFill>
                <a:effectLst/>
                <a:latin typeface="Aparajita" panose="02020603050405020304" pitchFamily="18" charset="0"/>
                <a:cs typeface="Aparajita" panose="02020603050405020304" pitchFamily="18" charset="0"/>
              </a:rPr>
              <a:t>The religions resemble different chapters of one very long book, each chapter setting up and feeding into the next. </a:t>
            </a:r>
          </a:p>
          <a:p>
            <a:pPr algn="just"/>
            <a:r>
              <a:rPr lang="en-US" sz="2800" b="0" i="0" dirty="0">
                <a:solidFill>
                  <a:schemeClr val="tx1"/>
                </a:solidFill>
                <a:effectLst/>
                <a:latin typeface="Aparajita" panose="02020603050405020304" pitchFamily="18" charset="0"/>
                <a:cs typeface="Aparajita" panose="02020603050405020304" pitchFamily="18" charset="0"/>
              </a:rPr>
              <a:t>The novel contrasts Pi’s easy acceptance of his three faiths with the competition and arguments between the leaders of those faiths.</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24922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C1524-89A4-4991-A64C-4BB4C4416112}"/>
              </a:ext>
            </a:extLst>
          </p:cNvPr>
          <p:cNvSpPr>
            <a:spLocks noGrp="1"/>
          </p:cNvSpPr>
          <p:nvPr>
            <p:ph idx="1"/>
          </p:nvPr>
        </p:nvSpPr>
        <p:spPr>
          <a:xfrm>
            <a:off x="913795" y="1019176"/>
            <a:ext cx="10353762" cy="4772024"/>
          </a:xfrm>
        </p:spPr>
        <p:txBody>
          <a:bodyPr>
            <a:normAutofit/>
          </a:bodyPr>
          <a:lstStyle/>
          <a:p>
            <a:pPr algn="just"/>
            <a:r>
              <a:rPr lang="en-US" sz="2400" b="0" i="0" dirty="0">
                <a:solidFill>
                  <a:schemeClr val="tx1"/>
                </a:solidFill>
                <a:effectLst/>
                <a:latin typeface="Aparajita" panose="02020603050405020304" pitchFamily="18" charset="0"/>
                <a:cs typeface="Aparajita" panose="02020603050405020304" pitchFamily="18" charset="0"/>
              </a:rPr>
              <a:t>In Munnar, while Pi is walking in a busy marketplace with his parents, they happen upon the pandit, imam, and priest who are the leaders of Pi’s Hindu, Muslim, and Christian faiths, respectively. </a:t>
            </a:r>
          </a:p>
          <a:p>
            <a:pPr algn="just"/>
            <a:r>
              <a:rPr lang="en-US" sz="2400" b="0" i="0" dirty="0">
                <a:solidFill>
                  <a:schemeClr val="tx1"/>
                </a:solidFill>
                <a:effectLst/>
                <a:latin typeface="Aparajita" panose="02020603050405020304" pitchFamily="18" charset="0"/>
                <a:cs typeface="Aparajita" panose="02020603050405020304" pitchFamily="18" charset="0"/>
              </a:rPr>
              <a:t>When the leaders discover that Pi has been following three different religions, each attempts to claim Pi for himself.</a:t>
            </a:r>
          </a:p>
          <a:p>
            <a:pPr algn="just"/>
            <a:r>
              <a:rPr lang="en-US" sz="2400" b="0" i="0" dirty="0">
                <a:solidFill>
                  <a:schemeClr val="tx1"/>
                </a:solidFill>
                <a:effectLst/>
                <a:latin typeface="Aparajita" panose="02020603050405020304" pitchFamily="18" charset="0"/>
                <a:cs typeface="Aparajita" panose="02020603050405020304" pitchFamily="18" charset="0"/>
              </a:rPr>
              <a:t> They reason that one boy cannot follow three different paths, and they begin to debate which religion would be best for Pi.</a:t>
            </a:r>
          </a:p>
          <a:p>
            <a:pPr algn="just"/>
            <a:r>
              <a:rPr lang="en-US" sz="2400" b="0" i="0" dirty="0">
                <a:solidFill>
                  <a:schemeClr val="tx1"/>
                </a:solidFill>
                <a:effectLst/>
                <a:latin typeface="Aparajita" panose="02020603050405020304" pitchFamily="18" charset="0"/>
                <a:cs typeface="Aparajita" panose="02020603050405020304" pitchFamily="18" charset="0"/>
              </a:rPr>
              <a:t> When the leaders demand that Pi choose one faith to the exclusion of all others, he blurts out, “I just want to love God,” embarrassing the hot-headed religious leaders and putting a stop to their debate.</a:t>
            </a: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825019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78209F-6636-4F9E-A2CE-300404A8559B}"/>
              </a:ext>
            </a:extLst>
          </p:cNvPr>
          <p:cNvSpPr>
            <a:spLocks noGrp="1"/>
          </p:cNvSpPr>
          <p:nvPr>
            <p:ph idx="1"/>
          </p:nvPr>
        </p:nvSpPr>
        <p:spPr>
          <a:xfrm>
            <a:off x="913795" y="923926"/>
            <a:ext cx="10353762" cy="4867274"/>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This tension between reason, logic, and argument, on one hand, and simple religious faith and the desire to love God, on the other hand, lies at the novel’s core. </a:t>
            </a:r>
          </a:p>
          <a:p>
            <a:pPr algn="just"/>
            <a:r>
              <a:rPr lang="en-US" sz="2800" b="0" i="0" dirty="0">
                <a:solidFill>
                  <a:schemeClr val="tx1"/>
                </a:solidFill>
                <a:effectLst/>
                <a:latin typeface="Aparajita" panose="02020603050405020304" pitchFamily="18" charset="0"/>
                <a:cs typeface="Aparajita" panose="02020603050405020304" pitchFamily="18" charset="0"/>
              </a:rPr>
              <a:t>The human capacity for reason is contrasted to religious faith repeatedly, nowhere more poignantly than in the chapters showing </a:t>
            </a:r>
          </a:p>
          <a:p>
            <a:pPr marL="36900" indent="0" algn="just">
              <a:buNone/>
            </a:pPr>
            <a:r>
              <a:rPr lang="en-US" sz="2800" dirty="0">
                <a:solidFill>
                  <a:schemeClr val="tx1"/>
                </a:solidFill>
                <a:effectLst/>
                <a:latin typeface="Aparajita" panose="02020603050405020304" pitchFamily="18" charset="0"/>
                <a:cs typeface="Aparajita" panose="02020603050405020304" pitchFamily="18" charset="0"/>
              </a:rPr>
              <a:t>      - </a:t>
            </a:r>
            <a:r>
              <a:rPr lang="en-US" sz="2800" b="0" i="0" dirty="0">
                <a:solidFill>
                  <a:srgbClr val="FF0000"/>
                </a:solidFill>
                <a:effectLst/>
                <a:latin typeface="Aparajita" panose="02020603050405020304" pitchFamily="18" charset="0"/>
                <a:cs typeface="Aparajita" panose="02020603050405020304" pitchFamily="18" charset="0"/>
              </a:rPr>
              <a:t>Pi adrift on the Pacific Ocean, where his faith, not his reason, enables Pi to survive: I was alone and orphaned in the middle of the Pacific hanging onto an oar, an adult tiger in front of me, sharks beneath me, a storm raging about me. Had I considered my prospects in the light of reason, I surely would have given up and let go of the oar, hoping that I might drown before being eaten.</a:t>
            </a:r>
            <a:endParaRPr lang="en-IN" sz="2800" dirty="0">
              <a:solidFill>
                <a:srgbClr val="FF0000"/>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91833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1C73E-5F3C-4DEE-A36A-36C02C0FB7E0}"/>
              </a:ext>
            </a:extLst>
          </p:cNvPr>
          <p:cNvSpPr>
            <a:spLocks noGrp="1"/>
          </p:cNvSpPr>
          <p:nvPr>
            <p:ph idx="1"/>
          </p:nvPr>
        </p:nvSpPr>
        <p:spPr>
          <a:xfrm>
            <a:off x="913795" y="952500"/>
            <a:ext cx="10353762" cy="4838699"/>
          </a:xfrm>
        </p:spPr>
        <p:txBody>
          <a:bodyPr>
            <a:normAutofit/>
          </a:bodyPr>
          <a:lstStyle/>
          <a:p>
            <a:pPr algn="just"/>
            <a:r>
              <a:rPr lang="en-US" sz="3600" b="0" i="0" dirty="0">
                <a:solidFill>
                  <a:schemeClr val="tx1"/>
                </a:solidFill>
                <a:effectLst/>
                <a:latin typeface="Aparajita" panose="02020603050405020304" pitchFamily="18" charset="0"/>
                <a:cs typeface="Aparajita" panose="02020603050405020304" pitchFamily="18" charset="0"/>
              </a:rPr>
              <a:t>Pi’s refusal to consider his predicament “in the light of reason” opens up space for his faith in God to flourish, and this faith sustains him even through the darkest, most fearful moments.</a:t>
            </a:r>
          </a:p>
          <a:p>
            <a:pPr marL="36900" indent="0" algn="just">
              <a:buNone/>
            </a:pPr>
            <a:endParaRPr lang="en-US" sz="3600" b="0" i="0" dirty="0">
              <a:solidFill>
                <a:schemeClr val="tx1"/>
              </a:solidFill>
              <a:effectLst/>
              <a:latin typeface="Aparajita" panose="02020603050405020304" pitchFamily="18" charset="0"/>
              <a:cs typeface="Aparajita" panose="02020603050405020304" pitchFamily="18" charset="0"/>
            </a:endParaRPr>
          </a:p>
          <a:p>
            <a:pPr algn="just"/>
            <a:r>
              <a:rPr lang="en-US" sz="3600" b="0" i="0" dirty="0">
                <a:solidFill>
                  <a:schemeClr val="tx1"/>
                </a:solidFill>
                <a:effectLst/>
                <a:latin typeface="Aparajita" panose="02020603050405020304" pitchFamily="18" charset="0"/>
                <a:cs typeface="Aparajita" panose="02020603050405020304" pitchFamily="18" charset="0"/>
              </a:rPr>
              <a:t> </a:t>
            </a:r>
            <a:r>
              <a:rPr lang="en-US" sz="3600" b="0" i="0" dirty="0">
                <a:solidFill>
                  <a:srgbClr val="C00000"/>
                </a:solidFill>
                <a:effectLst/>
                <a:latin typeface="Aparajita" panose="02020603050405020304" pitchFamily="18" charset="0"/>
                <a:cs typeface="Aparajita" panose="02020603050405020304" pitchFamily="18" charset="0"/>
              </a:rPr>
              <a:t>Fear</a:t>
            </a:r>
            <a:r>
              <a:rPr lang="en-US" sz="3600" b="0" i="0" dirty="0">
                <a:solidFill>
                  <a:schemeClr val="tx1"/>
                </a:solidFill>
                <a:effectLst/>
                <a:latin typeface="Aparajita" panose="02020603050405020304" pitchFamily="18" charset="0"/>
                <a:cs typeface="Aparajita" panose="02020603050405020304" pitchFamily="18" charset="0"/>
              </a:rPr>
              <a:t>, Pi realizes, is “life’s only true opponent,” and he holds back the fear with his faith, no matter what religion embodies that faith.</a:t>
            </a:r>
            <a:endParaRPr lang="en-IN" sz="36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99053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ife of pi">
            <a:extLst>
              <a:ext uri="{FF2B5EF4-FFF2-40B4-BE49-F238E27FC236}">
                <a16:creationId xmlns:a16="http://schemas.microsoft.com/office/drawing/2014/main" id="{3C22066A-6C10-47D5-ACAE-699F883B9E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5524" y="590550"/>
            <a:ext cx="7439025"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2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0E9F17-2A2B-4CC4-939A-008907DED39D}"/>
              </a:ext>
            </a:extLst>
          </p:cNvPr>
          <p:cNvSpPr>
            <a:spLocks noGrp="1"/>
          </p:cNvSpPr>
          <p:nvPr>
            <p:ph idx="1"/>
          </p:nvPr>
        </p:nvSpPr>
        <p:spPr>
          <a:xfrm>
            <a:off x="913795" y="714376"/>
            <a:ext cx="10353762" cy="5791200"/>
          </a:xfrm>
        </p:spPr>
        <p:txBody>
          <a:bodyPr>
            <a:no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The novel also explores another meaning of </a:t>
            </a:r>
            <a:r>
              <a:rPr lang="en-US" sz="2800" b="0" i="0" dirty="0">
                <a:solidFill>
                  <a:srgbClr val="C00000"/>
                </a:solidFill>
                <a:effectLst/>
                <a:latin typeface="Aparajita" panose="02020603050405020304" pitchFamily="18" charset="0"/>
                <a:cs typeface="Aparajita" panose="02020603050405020304" pitchFamily="18" charset="0"/>
              </a:rPr>
              <a:t>faith</a:t>
            </a:r>
            <a:r>
              <a:rPr lang="en-US" sz="2800" b="0" i="0" dirty="0">
                <a:solidFill>
                  <a:schemeClr val="tx1"/>
                </a:solidFill>
                <a:effectLst/>
                <a:latin typeface="Aparajita" panose="02020603050405020304" pitchFamily="18" charset="0"/>
                <a:cs typeface="Aparajita" panose="02020603050405020304" pitchFamily="18" charset="0"/>
              </a:rPr>
              <a:t>—the human capacity to believe what is unbelievable. Pi’s story challenges readers with plot twists that sound impossible. </a:t>
            </a:r>
          </a:p>
          <a:p>
            <a:pPr algn="just"/>
            <a:r>
              <a:rPr lang="en-US" sz="2800" b="0" i="0" dirty="0">
                <a:solidFill>
                  <a:schemeClr val="tx1"/>
                </a:solidFill>
                <a:effectLst/>
                <a:latin typeface="Aparajita" panose="02020603050405020304" pitchFamily="18" charset="0"/>
                <a:cs typeface="Aparajita" panose="02020603050405020304" pitchFamily="18" charset="0"/>
              </a:rPr>
              <a:t>That Pi survives 227 days adrift on a lifeboat in the Pacific Ocean is remarkable enough </a:t>
            </a:r>
          </a:p>
          <a:p>
            <a:pPr marL="36900" indent="0" algn="just">
              <a:buNone/>
            </a:pPr>
            <a:r>
              <a:rPr lang="en-US" sz="2800" dirty="0">
                <a:solidFill>
                  <a:schemeClr val="tx1"/>
                </a:solidFill>
                <a:effectLst/>
                <a:latin typeface="Aparajita" panose="02020603050405020304" pitchFamily="18" charset="0"/>
                <a:cs typeface="Aparajita" panose="02020603050405020304" pitchFamily="18" charset="0"/>
              </a:rPr>
              <a:t> -</a:t>
            </a:r>
            <a:r>
              <a:rPr lang="en-US" sz="2800" b="0" i="0" dirty="0">
                <a:solidFill>
                  <a:schemeClr val="tx1"/>
                </a:solidFill>
                <a:effectLst/>
                <a:latin typeface="Aparajita" panose="02020603050405020304" pitchFamily="18" charset="0"/>
                <a:cs typeface="Aparajita" panose="02020603050405020304" pitchFamily="18" charset="0"/>
              </a:rPr>
              <a:t>that he survives this time in the company of a Bengal tiger or that he happens to run into a floating island of carnivorous algae strains readers’ ability to suspend their disbelief. </a:t>
            </a:r>
          </a:p>
        </p:txBody>
      </p:sp>
    </p:spTree>
    <p:extLst>
      <p:ext uri="{BB962C8B-B14F-4D97-AF65-F5344CB8AC3E}">
        <p14:creationId xmlns:p14="http://schemas.microsoft.com/office/powerpoint/2010/main" val="422378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D94A9-87B2-4FD1-AD90-F29152C745EE}"/>
              </a:ext>
            </a:extLst>
          </p:cNvPr>
          <p:cNvSpPr>
            <a:spLocks noGrp="1"/>
          </p:cNvSpPr>
          <p:nvPr>
            <p:ph idx="1"/>
          </p:nvPr>
        </p:nvSpPr>
        <p:spPr>
          <a:xfrm>
            <a:off x="913795" y="1295400"/>
            <a:ext cx="10353762" cy="4495799"/>
          </a:xfrm>
        </p:spPr>
        <p:txBody>
          <a:bodyPr/>
          <a:lstStyle/>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A skeptical attitude towards the narrative is embodied by Mr. Okamoto and Mr. Chiba, who at first refuse to believe Pi’s stories about a Bengal tiger and carnivorous algae. </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They insist that his story contradicts reality, to which Pi replies</a:t>
            </a:r>
          </a:p>
          <a:p>
            <a:pPr marL="36900" marR="0" lvl="0" indent="0" algn="just" defTabSz="457200" rtl="0" eaLnBrk="1" fontAlgn="auto" latinLnBrk="0" hangingPunct="1">
              <a:lnSpc>
                <a:spcPct val="110000"/>
              </a:lnSpc>
              <a:spcBef>
                <a:spcPct val="20000"/>
              </a:spcBef>
              <a:spcAft>
                <a:spcPts val="600"/>
              </a:spcAft>
              <a:buClr>
                <a:srgbClr val="F4EDD8"/>
              </a:buClr>
              <a:buSzPct val="70000"/>
              <a:buNone/>
              <a:tabLst/>
              <a:defRPr/>
            </a:pPr>
            <a:r>
              <a:rPr lang="en-US" sz="2800" dirty="0">
                <a:ln>
                  <a:solidFill>
                    <a:prstClr val="black">
                      <a:lumMod val="75000"/>
                      <a:lumOff val="25000"/>
                      <a:alpha val="10000"/>
                    </a:prstClr>
                  </a:solidFill>
                </a:ln>
                <a:solidFill>
                  <a:prstClr val="white"/>
                </a:solidFill>
                <a:effectLst/>
                <a:latin typeface="Aparajita" panose="02020603050405020304" pitchFamily="18" charset="0"/>
                <a:cs typeface="Aparajita" panose="02020603050405020304" pitchFamily="18" charset="0"/>
              </a:rPr>
              <a:t>- </a:t>
            </a: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 “You want a story that won’t surprise you. That will confirm what you already know. That won’t make you see higher or further or differently. You want a flat story.”</a:t>
            </a:r>
            <a:endParaRPr kumimoji="0" lang="en-IN" sz="2800" b="0"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Aparajita" panose="02020603050405020304" pitchFamily="18" charset="0"/>
              <a:ea typeface="+mn-ea"/>
              <a:cs typeface="Aparajita" panose="02020603050405020304" pitchFamily="18" charset="0"/>
            </a:endParaRPr>
          </a:p>
          <a:p>
            <a:endParaRPr lang="en-IN" dirty="0"/>
          </a:p>
        </p:txBody>
      </p:sp>
    </p:spTree>
    <p:extLst>
      <p:ext uri="{BB962C8B-B14F-4D97-AF65-F5344CB8AC3E}">
        <p14:creationId xmlns:p14="http://schemas.microsoft.com/office/powerpoint/2010/main" val="1995800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0D30-7BDF-41AE-9B97-8819914510A1}"/>
              </a:ext>
            </a:extLst>
          </p:cNvPr>
          <p:cNvSpPr>
            <a:spLocks noGrp="1"/>
          </p:cNvSpPr>
          <p:nvPr>
            <p:ph type="title"/>
          </p:nvPr>
        </p:nvSpPr>
        <p:spPr/>
        <p:txBody>
          <a:bodyPr/>
          <a:lstStyle/>
          <a:p>
            <a:r>
              <a:rPr lang="en-IN" dirty="0"/>
              <a:t>Symbolism</a:t>
            </a:r>
          </a:p>
        </p:txBody>
      </p:sp>
      <p:sp>
        <p:nvSpPr>
          <p:cNvPr id="3" name="Content Placeholder 2">
            <a:extLst>
              <a:ext uri="{FF2B5EF4-FFF2-40B4-BE49-F238E27FC236}">
                <a16:creationId xmlns:a16="http://schemas.microsoft.com/office/drawing/2014/main" id="{BC86893C-58CB-45BB-9368-EECA9A60D9BC}"/>
              </a:ext>
            </a:extLst>
          </p:cNvPr>
          <p:cNvSpPr>
            <a:spLocks noGrp="1"/>
          </p:cNvSpPr>
          <p:nvPr>
            <p:ph idx="1"/>
          </p:nvPr>
        </p:nvSpPr>
        <p:spPr/>
        <p:txBody>
          <a:bodyPr>
            <a:normAutofit fontScale="92500"/>
          </a:bodyPr>
          <a:lstStyle/>
          <a:p>
            <a:pPr algn="just" fontAlgn="base"/>
            <a:r>
              <a:rPr lang="en-US" b="1" i="0" dirty="0">
                <a:solidFill>
                  <a:srgbClr val="FF0000"/>
                </a:solidFill>
                <a:effectLst/>
                <a:latin typeface="Raleway"/>
              </a:rPr>
              <a:t>Pi</a:t>
            </a:r>
          </a:p>
          <a:p>
            <a:pPr algn="just" fontAlgn="base"/>
            <a:r>
              <a:rPr lang="en-US" b="0" i="0" dirty="0">
                <a:solidFill>
                  <a:srgbClr val="FF0000"/>
                </a:solidFill>
                <a:effectLst/>
                <a:latin typeface="Raleway"/>
              </a:rPr>
              <a:t>Piscine Molitor Patel’s preferred moniker is more than just a shortened version of his given name.</a:t>
            </a:r>
          </a:p>
          <a:p>
            <a:pPr algn="just" fontAlgn="base"/>
            <a:r>
              <a:rPr lang="en-US" b="0" i="0" dirty="0">
                <a:solidFill>
                  <a:srgbClr val="FF0000"/>
                </a:solidFill>
                <a:effectLst/>
                <a:latin typeface="Raleway"/>
              </a:rPr>
              <a:t> Indeed, the word </a:t>
            </a:r>
            <a:r>
              <a:rPr lang="en-US" b="0" i="1" dirty="0">
                <a:solidFill>
                  <a:srgbClr val="FF0000"/>
                </a:solidFill>
                <a:effectLst/>
                <a:latin typeface="inherit"/>
              </a:rPr>
              <a:t>Pi</a:t>
            </a:r>
            <a:r>
              <a:rPr lang="en-US" b="0" i="0" dirty="0">
                <a:solidFill>
                  <a:srgbClr val="FF0000"/>
                </a:solidFill>
                <a:effectLst/>
                <a:latin typeface="Raleway"/>
              </a:rPr>
              <a:t> carries a host of relevant associations. </a:t>
            </a:r>
          </a:p>
          <a:p>
            <a:pPr algn="just" fontAlgn="base"/>
            <a:r>
              <a:rPr lang="en-US" b="0" i="0" dirty="0">
                <a:solidFill>
                  <a:srgbClr val="FF0000"/>
                </a:solidFill>
                <a:effectLst/>
                <a:latin typeface="Raleway"/>
              </a:rPr>
              <a:t>It is a letter in the Greek alphabet that also contains </a:t>
            </a:r>
            <a:r>
              <a:rPr lang="en-US" b="0" i="1" dirty="0">
                <a:solidFill>
                  <a:srgbClr val="FF0000"/>
                </a:solidFill>
                <a:effectLst/>
                <a:latin typeface="inherit"/>
              </a:rPr>
              <a:t>alpha</a:t>
            </a:r>
            <a:r>
              <a:rPr lang="en-US" b="0" i="0" dirty="0">
                <a:solidFill>
                  <a:srgbClr val="FF0000"/>
                </a:solidFill>
                <a:effectLst/>
                <a:latin typeface="Raleway"/>
              </a:rPr>
              <a:t> and </a:t>
            </a:r>
            <a:r>
              <a:rPr lang="en-US" b="0" i="1" dirty="0">
                <a:solidFill>
                  <a:srgbClr val="FF0000"/>
                </a:solidFill>
                <a:effectLst/>
                <a:latin typeface="inherit"/>
              </a:rPr>
              <a:t>omega,</a:t>
            </a:r>
            <a:r>
              <a:rPr lang="en-US" b="0" i="0" dirty="0">
                <a:solidFill>
                  <a:srgbClr val="FF0000"/>
                </a:solidFill>
                <a:effectLst/>
                <a:latin typeface="Raleway"/>
              </a:rPr>
              <a:t> terms used in the book to denote dominant and submissive creatures.</a:t>
            </a:r>
          </a:p>
          <a:p>
            <a:pPr algn="just" fontAlgn="base"/>
            <a:r>
              <a:rPr lang="en-US" b="0" i="0" dirty="0">
                <a:solidFill>
                  <a:srgbClr val="FF0000"/>
                </a:solidFill>
                <a:effectLst/>
                <a:latin typeface="Raleway"/>
              </a:rPr>
              <a:t> Pi is also an irrational mathematical number, used to calculate distance in a circle. </a:t>
            </a:r>
            <a:endParaRPr lang="en-IN" dirty="0"/>
          </a:p>
        </p:txBody>
      </p:sp>
    </p:spTree>
    <p:extLst>
      <p:ext uri="{BB962C8B-B14F-4D97-AF65-F5344CB8AC3E}">
        <p14:creationId xmlns:p14="http://schemas.microsoft.com/office/powerpoint/2010/main" val="1670514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576683-BDD7-4EFD-87DD-0F5310B3B12B}"/>
              </a:ext>
            </a:extLst>
          </p:cNvPr>
          <p:cNvSpPr>
            <a:spLocks noGrp="1"/>
          </p:cNvSpPr>
          <p:nvPr>
            <p:ph idx="1"/>
          </p:nvPr>
        </p:nvSpPr>
        <p:spPr>
          <a:xfrm>
            <a:off x="913795" y="1543050"/>
            <a:ext cx="10353762" cy="4248149"/>
          </a:xfrm>
        </p:spPr>
        <p:txBody>
          <a:bodyPr/>
          <a:lstStyle/>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Often shortened to 3.14, pi has so many decimal places that the human mind can’t accurately comprehend </a:t>
            </a:r>
            <a:endParaRPr lang="en-US" sz="2400" dirty="0">
              <a:ln>
                <a:solidFill>
                  <a:prstClr val="black">
                    <a:lumMod val="75000"/>
                    <a:lumOff val="25000"/>
                    <a:alpha val="10000"/>
                  </a:prstClr>
                </a:solidFill>
              </a:ln>
              <a:solidFill>
                <a:srgbClr val="FF0000"/>
              </a:solidFill>
              <a:effectLst/>
              <a:latin typeface="Raleway"/>
            </a:endParaRPr>
          </a:p>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 </a:t>
            </a:r>
            <a:r>
              <a:rPr lang="en-US" sz="2400" dirty="0">
                <a:ln>
                  <a:solidFill>
                    <a:prstClr val="black">
                      <a:lumMod val="75000"/>
                      <a:lumOff val="25000"/>
                      <a:alpha val="10000"/>
                    </a:prstClr>
                  </a:solidFill>
                </a:ln>
                <a:solidFill>
                  <a:srgbClr val="FF0000"/>
                </a:solidFill>
                <a:effectLst/>
                <a:latin typeface="Raleway"/>
              </a:rPr>
              <a:t>Just</a:t>
            </a: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 as, the book argues, some realities are too difficult or troubling to face. </a:t>
            </a:r>
          </a:p>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These associations establish the character Pi as more than just a realistic protagonist</a:t>
            </a:r>
          </a:p>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 </a:t>
            </a:r>
            <a:r>
              <a:rPr lang="en-US" sz="2400" dirty="0">
                <a:ln>
                  <a:solidFill>
                    <a:prstClr val="black">
                      <a:lumMod val="75000"/>
                      <a:lumOff val="25000"/>
                      <a:alpha val="10000"/>
                    </a:prstClr>
                  </a:solidFill>
                </a:ln>
                <a:solidFill>
                  <a:srgbClr val="FF0000"/>
                </a:solidFill>
                <a:effectLst/>
                <a:latin typeface="Raleway"/>
              </a:rPr>
              <a:t>H</a:t>
            </a: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e also is an allegorical figure with multiple layers of meaning.</a:t>
            </a:r>
          </a:p>
          <a:p>
            <a:endParaRPr lang="en-IN" dirty="0"/>
          </a:p>
        </p:txBody>
      </p:sp>
    </p:spTree>
    <p:extLst>
      <p:ext uri="{BB962C8B-B14F-4D97-AF65-F5344CB8AC3E}">
        <p14:creationId xmlns:p14="http://schemas.microsoft.com/office/powerpoint/2010/main" val="365150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E6F53-52C4-4532-8B8B-FA701F5B4E50}"/>
              </a:ext>
            </a:extLst>
          </p:cNvPr>
          <p:cNvSpPr>
            <a:spLocks noGrp="1"/>
          </p:cNvSpPr>
          <p:nvPr>
            <p:ph type="title"/>
          </p:nvPr>
        </p:nvSpPr>
        <p:spPr/>
        <p:txBody>
          <a:bodyPr/>
          <a:lstStyle/>
          <a:p>
            <a:pPr marL="342900" marR="0" lvl="0" indent="-306000" defTabSz="457200" rtl="0" eaLnBrk="1" fontAlgn="base" latinLnBrk="0" hangingPunct="1">
              <a:lnSpc>
                <a:spcPct val="110000"/>
              </a:lnSpc>
              <a:spcBef>
                <a:spcPct val="20000"/>
              </a:spcBef>
              <a:spcAft>
                <a:spcPts val="600"/>
              </a:spcAft>
              <a:tabLst/>
              <a:defRPr/>
            </a:pPr>
            <a:r>
              <a:rPr kumimoji="0" lang="en-US" sz="2000" b="1"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The Color Orange</a:t>
            </a:r>
            <a:br>
              <a:rPr kumimoji="0" lang="en-US" sz="2000" b="1" i="0" u="none" strike="noStrike" kern="1200" cap="none" spc="0" normalizeH="0" baseline="0" noProof="0" dirty="0">
                <a:ln>
                  <a:solidFill>
                    <a:prstClr val="black">
                      <a:lumMod val="75000"/>
                      <a:lumOff val="25000"/>
                      <a:alpha val="10000"/>
                    </a:prstClr>
                  </a:solidFill>
                </a:ln>
                <a:solidFill>
                  <a:srgbClr val="484848"/>
                </a:solidFill>
                <a:effectLst/>
                <a:uLnTx/>
                <a:uFillTx/>
                <a:latin typeface="Raleway"/>
                <a:ea typeface="+mn-ea"/>
                <a:cs typeface="+mn-cs"/>
              </a:rPr>
            </a:br>
            <a:endParaRPr lang="en-IN" dirty="0"/>
          </a:p>
        </p:txBody>
      </p:sp>
      <p:sp>
        <p:nvSpPr>
          <p:cNvPr id="3" name="Content Placeholder 2">
            <a:extLst>
              <a:ext uri="{FF2B5EF4-FFF2-40B4-BE49-F238E27FC236}">
                <a16:creationId xmlns:a16="http://schemas.microsoft.com/office/drawing/2014/main" id="{BA0C2D26-2178-48F0-B392-EDFFC73EADCE}"/>
              </a:ext>
            </a:extLst>
          </p:cNvPr>
          <p:cNvSpPr>
            <a:spLocks noGrp="1"/>
          </p:cNvSpPr>
          <p:nvPr>
            <p:ph idx="1"/>
          </p:nvPr>
        </p:nvSpPr>
        <p:spPr>
          <a:xfrm>
            <a:off x="913795" y="2076450"/>
            <a:ext cx="10353762" cy="4495800"/>
          </a:xfrm>
        </p:spPr>
        <p:txBody>
          <a:bodyPr>
            <a:normAutofit/>
          </a:bodyPr>
          <a:lstStyle/>
          <a:p>
            <a:pPr algn="just" fontAlgn="base"/>
            <a:r>
              <a:rPr lang="en-US" sz="2400" b="0" i="0" dirty="0">
                <a:solidFill>
                  <a:srgbClr val="FF0000"/>
                </a:solidFill>
                <a:effectLst/>
                <a:latin typeface="Raleway"/>
              </a:rPr>
              <a:t>In </a:t>
            </a:r>
            <a:r>
              <a:rPr lang="en-US" sz="2400" b="0" i="1" dirty="0">
                <a:solidFill>
                  <a:srgbClr val="FF0000"/>
                </a:solidFill>
                <a:effectLst/>
                <a:latin typeface="inherit"/>
              </a:rPr>
              <a:t>Life of Pi,</a:t>
            </a:r>
            <a:r>
              <a:rPr lang="en-US" sz="2400" b="0" i="0" dirty="0">
                <a:solidFill>
                  <a:srgbClr val="FF0000"/>
                </a:solidFill>
                <a:effectLst/>
                <a:latin typeface="Raleway"/>
              </a:rPr>
              <a:t> the color orange symbolizes hope and survival. </a:t>
            </a:r>
          </a:p>
          <a:p>
            <a:pPr algn="just" fontAlgn="base"/>
            <a:r>
              <a:rPr lang="en-US" sz="2400" b="0" i="0" dirty="0">
                <a:solidFill>
                  <a:srgbClr val="FF0000"/>
                </a:solidFill>
                <a:effectLst/>
                <a:latin typeface="Raleway"/>
              </a:rPr>
              <a:t>Just before the scene in which the </a:t>
            </a:r>
            <a:r>
              <a:rPr lang="en-US" sz="2400" b="0" i="1" dirty="0">
                <a:solidFill>
                  <a:srgbClr val="FF0000"/>
                </a:solidFill>
                <a:effectLst/>
                <a:latin typeface="inherit"/>
              </a:rPr>
              <a:t>Tsimtsum</a:t>
            </a:r>
            <a:r>
              <a:rPr lang="en-US" sz="2400" b="0" i="0" dirty="0">
                <a:solidFill>
                  <a:srgbClr val="FF0000"/>
                </a:solidFill>
                <a:effectLst/>
                <a:latin typeface="Raleway"/>
              </a:rPr>
              <a:t> sinks, the narrator describes visiting the adult Pi at his home in Canada and meeting his family.</a:t>
            </a:r>
          </a:p>
          <a:p>
            <a:pPr algn="just" fontAlgn="base"/>
            <a:r>
              <a:rPr lang="en-US" sz="2400" b="0" i="0" dirty="0">
                <a:solidFill>
                  <a:srgbClr val="FF0000"/>
                </a:solidFill>
                <a:effectLst/>
                <a:latin typeface="Raleway"/>
              </a:rPr>
              <a:t> Pi’s daughter, Usha, carries an orange cat.</a:t>
            </a:r>
          </a:p>
          <a:p>
            <a:pPr algn="just" fontAlgn="base"/>
            <a:r>
              <a:rPr lang="en-US" sz="2400" b="0" i="0" dirty="0">
                <a:solidFill>
                  <a:srgbClr val="FF0000"/>
                </a:solidFill>
                <a:effectLst/>
                <a:latin typeface="Raleway"/>
              </a:rPr>
              <a:t> This moment assures the reader that the end of the story, if not happy, will not be a complete tragedy</a:t>
            </a:r>
          </a:p>
          <a:p>
            <a:pPr marL="36900" indent="0" algn="just" fontAlgn="base">
              <a:buNone/>
            </a:pPr>
            <a:r>
              <a:rPr lang="en-US" sz="2400" dirty="0">
                <a:solidFill>
                  <a:srgbClr val="FF0000"/>
                </a:solidFill>
                <a:effectLst/>
                <a:latin typeface="Raleway"/>
              </a:rPr>
              <a:t>- </a:t>
            </a:r>
            <a:r>
              <a:rPr lang="en-US" sz="2400" b="0" i="0" dirty="0">
                <a:solidFill>
                  <a:srgbClr val="FF0000"/>
                </a:solidFill>
                <a:effectLst/>
                <a:latin typeface="Raleway"/>
              </a:rPr>
              <a:t> since Pi is guaranteed to survive the catastrophe and father children of his own. </a:t>
            </a:r>
            <a:endParaRPr lang="en-IN" sz="2400" dirty="0"/>
          </a:p>
        </p:txBody>
      </p:sp>
    </p:spTree>
    <p:extLst>
      <p:ext uri="{BB962C8B-B14F-4D97-AF65-F5344CB8AC3E}">
        <p14:creationId xmlns:p14="http://schemas.microsoft.com/office/powerpoint/2010/main" val="2720629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0435EE-4E27-4C13-B0A2-24176FF17C9B}"/>
              </a:ext>
            </a:extLst>
          </p:cNvPr>
          <p:cNvSpPr>
            <a:spLocks noGrp="1"/>
          </p:cNvSpPr>
          <p:nvPr>
            <p:ph idx="1"/>
          </p:nvPr>
        </p:nvSpPr>
        <p:spPr>
          <a:xfrm>
            <a:off x="913795" y="1457326"/>
            <a:ext cx="10353762" cy="4333874"/>
          </a:xfrm>
        </p:spPr>
        <p:txBody>
          <a:bodyPr/>
          <a:lstStyle/>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The little orange cat recalls the big orange cat, Richard Parker, who helps Pi survive during his 227 days at sea.</a:t>
            </a:r>
          </a:p>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 As the </a:t>
            </a:r>
            <a:r>
              <a:rPr kumimoji="0" lang="en-US" sz="2400" b="0" i="1" u="none" strike="noStrike" kern="1200" cap="none" spc="0" normalizeH="0" baseline="0" noProof="0" dirty="0">
                <a:ln>
                  <a:solidFill>
                    <a:prstClr val="black">
                      <a:lumMod val="75000"/>
                      <a:lumOff val="25000"/>
                      <a:alpha val="10000"/>
                    </a:prstClr>
                  </a:solidFill>
                </a:ln>
                <a:solidFill>
                  <a:srgbClr val="FF0000"/>
                </a:solidFill>
                <a:effectLst/>
                <a:uLnTx/>
                <a:uFillTx/>
                <a:latin typeface="inherit"/>
                <a:ea typeface="+mn-ea"/>
                <a:cs typeface="+mn-cs"/>
              </a:rPr>
              <a:t>Tsimtsum</a:t>
            </a: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 sinks, Chinese crewmen give Pi a lifejacket with an orange whistle; on the boat, he finds an orange lifebuoy. </a:t>
            </a:r>
          </a:p>
          <a:p>
            <a:pPr marL="342900" marR="0" lvl="0" indent="-306000" algn="just" defTabSz="457200" rtl="0" eaLnBrk="1" fontAlgn="base" latinLnBrk="0" hangingPunct="1">
              <a:lnSpc>
                <a:spcPct val="110000"/>
              </a:lnSpc>
              <a:spcBef>
                <a:spcPct val="20000"/>
              </a:spcBef>
              <a:spcAft>
                <a:spcPts val="600"/>
              </a:spcAft>
              <a:buClr>
                <a:srgbClr val="F4EDD8"/>
              </a:buClr>
              <a:buSzPct val="70000"/>
              <a:buFont typeface="Wingdings 2" charset="2"/>
              <a:buChar char=""/>
              <a:tabLst/>
              <a:defRPr/>
            </a:pPr>
            <a:r>
              <a:rPr kumimoji="0" lang="en-US" sz="2400" b="0" i="0" u="none" strike="noStrike" kern="1200" cap="none" spc="0" normalizeH="0" baseline="0" noProof="0" dirty="0">
                <a:ln>
                  <a:solidFill>
                    <a:prstClr val="black">
                      <a:lumMod val="75000"/>
                      <a:lumOff val="25000"/>
                      <a:alpha val="10000"/>
                    </a:prstClr>
                  </a:solidFill>
                </a:ln>
                <a:solidFill>
                  <a:srgbClr val="FF0000"/>
                </a:solidFill>
                <a:effectLst/>
                <a:uLnTx/>
                <a:uFillTx/>
                <a:latin typeface="Raleway"/>
                <a:ea typeface="+mn-ea"/>
                <a:cs typeface="+mn-cs"/>
              </a:rPr>
              <a:t>The whistle, buoy, and tiger all help Pi survive, just as Orange Juice the orangutan provides a measure of emotional support that helps the boy maintain hope in the face of horrific tragedy.</a:t>
            </a:r>
          </a:p>
          <a:p>
            <a:endParaRPr lang="en-IN" dirty="0"/>
          </a:p>
        </p:txBody>
      </p:sp>
    </p:spTree>
    <p:extLst>
      <p:ext uri="{BB962C8B-B14F-4D97-AF65-F5344CB8AC3E}">
        <p14:creationId xmlns:p14="http://schemas.microsoft.com/office/powerpoint/2010/main" val="2341221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0D6D-BD82-4405-A755-327389FA9B1B}"/>
              </a:ext>
            </a:extLst>
          </p:cNvPr>
          <p:cNvSpPr>
            <a:spLocks noGrp="1"/>
          </p:cNvSpPr>
          <p:nvPr>
            <p:ph type="title"/>
          </p:nvPr>
        </p:nvSpPr>
        <p:spPr/>
        <p:txBody>
          <a:bodyPr/>
          <a:lstStyle/>
          <a:p>
            <a:r>
              <a:rPr lang="en-IN" dirty="0"/>
              <a:t>Truth-Version</a:t>
            </a:r>
          </a:p>
        </p:txBody>
      </p:sp>
      <p:sp>
        <p:nvSpPr>
          <p:cNvPr id="3" name="Content Placeholder 2">
            <a:extLst>
              <a:ext uri="{FF2B5EF4-FFF2-40B4-BE49-F238E27FC236}">
                <a16:creationId xmlns:a16="http://schemas.microsoft.com/office/drawing/2014/main" id="{93101368-0A2E-4DDF-86B8-0FE681691CC8}"/>
              </a:ext>
            </a:extLst>
          </p:cNvPr>
          <p:cNvSpPr>
            <a:spLocks noGrp="1"/>
          </p:cNvSpPr>
          <p:nvPr>
            <p:ph idx="1"/>
          </p:nvPr>
        </p:nvSpPr>
        <p:spPr>
          <a:xfrm>
            <a:off x="913794" y="1933575"/>
            <a:ext cx="10516205" cy="5000625"/>
          </a:xfrm>
        </p:spPr>
        <p:txBody>
          <a:bodyPr>
            <a:no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When Pi gives them the flat story they want, a story that fails to contradict what they are prepared to believe, the men become excited by the prospect that this second version is the truth. </a:t>
            </a:r>
          </a:p>
          <a:p>
            <a:pPr algn="just"/>
            <a:r>
              <a:rPr lang="en-US" sz="2800" b="0" i="0" dirty="0">
                <a:solidFill>
                  <a:schemeClr val="tx1"/>
                </a:solidFill>
                <a:effectLst/>
                <a:latin typeface="Aparajita" panose="02020603050405020304" pitchFamily="18" charset="0"/>
                <a:cs typeface="Aparajita" panose="02020603050405020304" pitchFamily="18" charset="0"/>
              </a:rPr>
              <a:t>However, Pi is not finished with them or their skepticism. </a:t>
            </a:r>
          </a:p>
          <a:p>
            <a:pPr algn="just"/>
            <a:r>
              <a:rPr lang="en-US" sz="2800" b="0" i="0" dirty="0">
                <a:solidFill>
                  <a:schemeClr val="tx1"/>
                </a:solidFill>
                <a:effectLst/>
                <a:latin typeface="Aparajita" panose="02020603050405020304" pitchFamily="18" charset="0"/>
                <a:cs typeface="Aparajita" panose="02020603050405020304" pitchFamily="18" charset="0"/>
              </a:rPr>
              <a:t>He demonstrates that the facts of both stories are irrelevant to the men’s purpose of finding out what caused the </a:t>
            </a:r>
            <a:r>
              <a:rPr lang="en-US" sz="2800" b="0" i="1" dirty="0">
                <a:solidFill>
                  <a:schemeClr val="tx1"/>
                </a:solidFill>
                <a:effectLst/>
                <a:latin typeface="Aparajita" panose="02020603050405020304" pitchFamily="18" charset="0"/>
                <a:cs typeface="Aparajita" panose="02020603050405020304" pitchFamily="18" charset="0"/>
              </a:rPr>
              <a:t>Tsimtsum</a:t>
            </a:r>
            <a:r>
              <a:rPr lang="en-US" sz="2800" b="0" i="0" dirty="0">
                <a:solidFill>
                  <a:schemeClr val="tx1"/>
                </a:solidFill>
                <a:effectLst/>
                <a:latin typeface="Aparajita" panose="02020603050405020304" pitchFamily="18" charset="0"/>
                <a:cs typeface="Aparajita" panose="02020603050405020304" pitchFamily="18" charset="0"/>
              </a:rPr>
              <a:t> to sink, and he points out that the men are in a position to verify neither of the two versions. </a:t>
            </a:r>
          </a:p>
          <a:p>
            <a:endParaRPr lang="en-IN" sz="2400" dirty="0"/>
          </a:p>
        </p:txBody>
      </p:sp>
    </p:spTree>
    <p:extLst>
      <p:ext uri="{BB962C8B-B14F-4D97-AF65-F5344CB8AC3E}">
        <p14:creationId xmlns:p14="http://schemas.microsoft.com/office/powerpoint/2010/main" val="3698699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2A16F4-DC13-4547-B1BC-7870E48CF877}"/>
              </a:ext>
            </a:extLst>
          </p:cNvPr>
          <p:cNvSpPr>
            <a:spLocks noGrp="1"/>
          </p:cNvSpPr>
          <p:nvPr>
            <p:ph idx="1"/>
          </p:nvPr>
        </p:nvSpPr>
        <p:spPr>
          <a:xfrm>
            <a:off x="913795" y="952500"/>
            <a:ext cx="10353762" cy="4838699"/>
          </a:xfrm>
        </p:spPr>
        <p:txBody>
          <a:bodyPr>
            <a:normAutofit lnSpcReduction="10000"/>
          </a:bodyPr>
          <a:lstStyle/>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Then, he asks-</a:t>
            </a:r>
          </a:p>
          <a:p>
            <a:pPr marL="36900" marR="0" lvl="0" indent="0" algn="just" defTabSz="457200" rtl="0" eaLnBrk="1" fontAlgn="auto" latinLnBrk="0" hangingPunct="1">
              <a:lnSpc>
                <a:spcPct val="110000"/>
              </a:lnSpc>
              <a:spcBef>
                <a:spcPct val="20000"/>
              </a:spcBef>
              <a:spcAft>
                <a:spcPts val="600"/>
              </a:spcAft>
              <a:buClr>
                <a:srgbClr val="F4EDD8"/>
              </a:buClr>
              <a:buSzPct val="70000"/>
              <a:buNone/>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 </a:t>
            </a:r>
            <a:r>
              <a:rPr kumimoji="0" lang="en-US" sz="2800" b="0" i="0" u="none" strike="noStrike" kern="1200" cap="none" spc="0" normalizeH="0" baseline="0" noProof="0" dirty="0">
                <a:ln>
                  <a:solidFill>
                    <a:prstClr val="black">
                      <a:lumMod val="75000"/>
                      <a:lumOff val="25000"/>
                      <a:alpha val="10000"/>
                    </a:prstClr>
                  </a:solidFill>
                </a:ln>
                <a:solidFill>
                  <a:srgbClr val="C00000"/>
                </a:solidFill>
                <a:effectLst/>
                <a:uLnTx/>
                <a:uFillTx/>
                <a:latin typeface="Aparajita" panose="02020603050405020304" pitchFamily="18" charset="0"/>
                <a:ea typeface="+mn-ea"/>
                <a:cs typeface="Aparajita" panose="02020603050405020304" pitchFamily="18" charset="0"/>
              </a:rPr>
              <a:t>“Which is the better story, the story with animals or the story without animals?” The men agree that the story with animals is superior, which prompts Pi to add, “And so it goes with God.” This is faith, Pi seems to say. </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Since it is the nature of religious faith that it can never be proven, just as the facts of Pi’s journey across the Pacific can never be verified</a:t>
            </a:r>
          </a:p>
          <a:p>
            <a:pPr marL="36900" marR="0" lvl="0" indent="0" algn="just" defTabSz="457200" rtl="0" eaLnBrk="1" fontAlgn="auto" latinLnBrk="0" hangingPunct="1">
              <a:lnSpc>
                <a:spcPct val="110000"/>
              </a:lnSpc>
              <a:spcBef>
                <a:spcPct val="20000"/>
              </a:spcBef>
              <a:spcAft>
                <a:spcPts val="600"/>
              </a:spcAft>
              <a:buClr>
                <a:srgbClr val="F4EDD8"/>
              </a:buClr>
              <a:buSzPct val="70000"/>
              <a:buNone/>
              <a:tabLst/>
              <a:defRPr/>
            </a:pPr>
            <a:r>
              <a:rPr lang="en-US" sz="2800" dirty="0">
                <a:ln>
                  <a:solidFill>
                    <a:prstClr val="black">
                      <a:lumMod val="75000"/>
                      <a:lumOff val="25000"/>
                      <a:alpha val="10000"/>
                    </a:prstClr>
                  </a:solidFill>
                </a:ln>
                <a:solidFill>
                  <a:prstClr val="white"/>
                </a:solidFill>
                <a:effectLst/>
                <a:latin typeface="Aparajita" panose="02020603050405020304" pitchFamily="18" charset="0"/>
                <a:cs typeface="Aparajita" panose="02020603050405020304" pitchFamily="18" charset="0"/>
              </a:rPr>
              <a:t>- </a:t>
            </a: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the question is not a matter of reason but of belief.</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 Pi seems to argue that what should compel one to believe a story is whether the story is a good one—whether it helps readers “see higher or further or differently.”</a:t>
            </a:r>
          </a:p>
          <a:p>
            <a:pPr marL="36900" marR="0" lvl="0" indent="0" algn="l" defTabSz="457200" rtl="0" eaLnBrk="1" fontAlgn="auto" latinLnBrk="0" hangingPunct="1">
              <a:lnSpc>
                <a:spcPct val="110000"/>
              </a:lnSpc>
              <a:spcBef>
                <a:spcPct val="20000"/>
              </a:spcBef>
              <a:spcAft>
                <a:spcPts val="600"/>
              </a:spcAft>
              <a:buClr>
                <a:srgbClr val="F4EDD8"/>
              </a:buClr>
              <a:buSzPct val="70000"/>
              <a:buFont typeface="Wingdings 2" charset="2"/>
              <a:buNone/>
              <a:tabLst/>
              <a:defRPr/>
            </a:pPr>
            <a:endParaRPr kumimoji="0" lang="en-US" sz="2800" b="1"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endParaRPr>
          </a:p>
          <a:p>
            <a:endParaRPr lang="en-IN" dirty="0"/>
          </a:p>
        </p:txBody>
      </p:sp>
    </p:spTree>
    <p:extLst>
      <p:ext uri="{BB962C8B-B14F-4D97-AF65-F5344CB8AC3E}">
        <p14:creationId xmlns:p14="http://schemas.microsoft.com/office/powerpoint/2010/main" val="2948631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A98E-294B-4CE4-A467-297F81EC4AC1}"/>
              </a:ext>
            </a:extLst>
          </p:cNvPr>
          <p:cNvSpPr>
            <a:spLocks noGrp="1"/>
          </p:cNvSpPr>
          <p:nvPr>
            <p:ph type="title"/>
          </p:nvPr>
        </p:nvSpPr>
        <p:spPr/>
        <p:txBody>
          <a:bodyPr>
            <a:normAutofit fontScale="90000"/>
          </a:bodyPr>
          <a:lstStyle/>
          <a:p>
            <a:r>
              <a:rPr lang="en-IN" sz="4000" b="1" i="0" dirty="0">
                <a:solidFill>
                  <a:schemeClr val="tx1"/>
                </a:solidFill>
                <a:effectLst/>
                <a:latin typeface="Aparajita" panose="02020603050405020304" pitchFamily="18" charset="0"/>
                <a:cs typeface="Aparajita" panose="02020603050405020304" pitchFamily="18" charset="0"/>
              </a:rPr>
              <a:t>Life of Pi Themes</a:t>
            </a:r>
            <a:br>
              <a:rPr lang="en-IN" b="1" i="0" dirty="0">
                <a:solidFill>
                  <a:srgbClr val="282828"/>
                </a:solidFill>
                <a:effectLst/>
                <a:latin typeface="hco ideal sans ssm"/>
              </a:rPr>
            </a:br>
            <a:endParaRPr lang="en-IN" dirty="0"/>
          </a:p>
        </p:txBody>
      </p:sp>
      <p:sp>
        <p:nvSpPr>
          <p:cNvPr id="3" name="Content Placeholder 2">
            <a:extLst>
              <a:ext uri="{FF2B5EF4-FFF2-40B4-BE49-F238E27FC236}">
                <a16:creationId xmlns:a16="http://schemas.microsoft.com/office/drawing/2014/main" id="{16F76FB5-5C4A-46E4-AA59-388372D13159}"/>
              </a:ext>
            </a:extLst>
          </p:cNvPr>
          <p:cNvSpPr>
            <a:spLocks noGrp="1"/>
          </p:cNvSpPr>
          <p:nvPr>
            <p:ph idx="1"/>
          </p:nvPr>
        </p:nvSpPr>
        <p:spPr>
          <a:xfrm>
            <a:off x="913795" y="2076450"/>
            <a:ext cx="10353762" cy="4171950"/>
          </a:xfrm>
        </p:spPr>
        <p:txBody>
          <a:bodyPr>
            <a:normAutofit fontScale="92500" lnSpcReduction="20000"/>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The main themes in </a:t>
            </a:r>
            <a:r>
              <a:rPr lang="en-US" sz="2800" b="0" i="1" dirty="0">
                <a:solidFill>
                  <a:schemeClr val="tx1"/>
                </a:solidFill>
                <a:effectLst/>
                <a:latin typeface="Aparajita" panose="02020603050405020304" pitchFamily="18" charset="0"/>
                <a:cs typeface="Aparajita" panose="02020603050405020304" pitchFamily="18" charset="0"/>
              </a:rPr>
              <a:t>Life of Pi</a:t>
            </a:r>
            <a:r>
              <a:rPr lang="en-US" sz="2800" b="0" i="0" dirty="0">
                <a:solidFill>
                  <a:schemeClr val="tx1"/>
                </a:solidFill>
                <a:effectLst/>
                <a:latin typeface="Aparajita" panose="02020603050405020304" pitchFamily="18" charset="0"/>
                <a:cs typeface="Aparajita" panose="02020603050405020304" pitchFamily="18" charset="0"/>
              </a:rPr>
              <a:t> are truth, stories, and the relationship between animals and humans.</a:t>
            </a:r>
          </a:p>
          <a:p>
            <a:pPr algn="just">
              <a:buFont typeface="Arial" panose="020B0604020202020204" pitchFamily="34" charset="0"/>
              <a:buChar char="•"/>
            </a:pPr>
            <a:r>
              <a:rPr lang="en-US" sz="2800" b="1" i="0" dirty="0">
                <a:solidFill>
                  <a:srgbClr val="C00000"/>
                </a:solidFill>
                <a:effectLst/>
                <a:latin typeface="Aparajita" panose="02020603050405020304" pitchFamily="18" charset="0"/>
                <a:cs typeface="Aparajita" panose="02020603050405020304" pitchFamily="18" charset="0"/>
              </a:rPr>
              <a:t>Truth</a:t>
            </a:r>
            <a:r>
              <a:rPr lang="en-US" sz="2800" b="0" i="0" dirty="0">
                <a:solidFill>
                  <a:srgbClr val="C00000"/>
                </a:solidFill>
                <a:effectLst/>
                <a:latin typeface="Aparajita" panose="02020603050405020304" pitchFamily="18" charset="0"/>
                <a:cs typeface="Aparajita" panose="02020603050405020304" pitchFamily="18" charset="0"/>
              </a:rPr>
              <a:t>: </a:t>
            </a:r>
            <a:r>
              <a:rPr lang="en-US" sz="2800" b="0" i="0" dirty="0">
                <a:solidFill>
                  <a:schemeClr val="tx1"/>
                </a:solidFill>
                <a:effectLst/>
                <a:latin typeface="Aparajita" panose="02020603050405020304" pitchFamily="18" charset="0"/>
                <a:cs typeface="Aparajita" panose="02020603050405020304" pitchFamily="18" charset="0"/>
              </a:rPr>
              <a:t>Pi continually seeks truth as he studies religion and science and redefines his identity following his traumatic experience in the lifeboat.</a:t>
            </a:r>
          </a:p>
          <a:p>
            <a:pPr algn="just">
              <a:buFont typeface="Arial" panose="020B0604020202020204" pitchFamily="34" charset="0"/>
              <a:buChar char="•"/>
            </a:pPr>
            <a:r>
              <a:rPr lang="en-US" sz="2800" b="1" i="0" dirty="0">
                <a:solidFill>
                  <a:srgbClr val="C00000"/>
                </a:solidFill>
                <a:effectLst/>
                <a:latin typeface="Aparajita" panose="02020603050405020304" pitchFamily="18" charset="0"/>
                <a:cs typeface="Aparajita" panose="02020603050405020304" pitchFamily="18" charset="0"/>
              </a:rPr>
              <a:t>Stories</a:t>
            </a:r>
            <a:r>
              <a:rPr lang="en-US" sz="2800" b="0" i="0" dirty="0">
                <a:solidFill>
                  <a:srgbClr val="C00000"/>
                </a:solidFill>
                <a:effectLst/>
                <a:latin typeface="Aparajita" panose="02020603050405020304" pitchFamily="18" charset="0"/>
                <a:cs typeface="Aparajita" panose="02020603050405020304" pitchFamily="18" charset="0"/>
              </a:rPr>
              <a:t>:</a:t>
            </a:r>
            <a:r>
              <a:rPr lang="en-US" sz="2800" b="0" i="0" dirty="0">
                <a:solidFill>
                  <a:schemeClr val="tx1"/>
                </a:solidFill>
                <a:effectLst/>
                <a:latin typeface="Aparajita" panose="02020603050405020304" pitchFamily="18" charset="0"/>
                <a:cs typeface="Aparajita" panose="02020603050405020304" pitchFamily="18" charset="0"/>
              </a:rPr>
              <a:t> stories are used to make sense of life in both the religious stories that Pi studies and in the two versions he presents of what happened following the sinking of the ship.</a:t>
            </a:r>
          </a:p>
          <a:p>
            <a:pPr algn="just">
              <a:buFont typeface="Arial" panose="020B0604020202020204" pitchFamily="34" charset="0"/>
              <a:buChar char="•"/>
            </a:pPr>
            <a:r>
              <a:rPr lang="en-US" sz="2800" b="1" i="0" dirty="0">
                <a:solidFill>
                  <a:srgbClr val="C00000"/>
                </a:solidFill>
                <a:effectLst/>
                <a:latin typeface="Aparajita" panose="02020603050405020304" pitchFamily="18" charset="0"/>
                <a:cs typeface="Aparajita" panose="02020603050405020304" pitchFamily="18" charset="0"/>
              </a:rPr>
              <a:t>Animals and humans</a:t>
            </a:r>
            <a:r>
              <a:rPr lang="en-US" sz="2800" b="0" i="0" dirty="0">
                <a:solidFill>
                  <a:srgbClr val="C00000"/>
                </a:solidFill>
                <a:effectLst/>
                <a:latin typeface="Aparajita" panose="02020603050405020304" pitchFamily="18" charset="0"/>
                <a:cs typeface="Aparajita" panose="02020603050405020304" pitchFamily="18" charset="0"/>
              </a:rPr>
              <a:t>: </a:t>
            </a:r>
            <a:r>
              <a:rPr lang="en-US" sz="2800" b="0" i="0" dirty="0">
                <a:solidFill>
                  <a:schemeClr val="tx1"/>
                </a:solidFill>
                <a:effectLst/>
                <a:latin typeface="Aparajita" panose="02020603050405020304" pitchFamily="18" charset="0"/>
                <a:cs typeface="Aparajita" panose="02020603050405020304" pitchFamily="18" charset="0"/>
              </a:rPr>
              <a:t>Much like the animals that assert themselves relative to their environment, Pi learns to adapt to new circumstances. Pi sees connections between animals, humans, and religious myth.</a:t>
            </a:r>
          </a:p>
          <a:p>
            <a:endParaRPr lang="en-IN" dirty="0">
              <a:solidFill>
                <a:schemeClr val="tx1"/>
              </a:solidFill>
            </a:endParaRPr>
          </a:p>
        </p:txBody>
      </p:sp>
    </p:spTree>
    <p:extLst>
      <p:ext uri="{BB962C8B-B14F-4D97-AF65-F5344CB8AC3E}">
        <p14:creationId xmlns:p14="http://schemas.microsoft.com/office/powerpoint/2010/main" val="3232928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6EDB62-FB93-477F-862B-D5AC4C8E2580}"/>
              </a:ext>
            </a:extLst>
          </p:cNvPr>
          <p:cNvSpPr>
            <a:spLocks noGrp="1"/>
          </p:cNvSpPr>
          <p:nvPr>
            <p:ph idx="1"/>
          </p:nvPr>
        </p:nvSpPr>
        <p:spPr>
          <a:xfrm>
            <a:off x="913795" y="2076450"/>
            <a:ext cx="10353762" cy="4171950"/>
          </a:xfrm>
        </p:spPr>
        <p:txBody>
          <a:bodyPr>
            <a:noAutofit/>
          </a:bodyPr>
          <a:lstStyle/>
          <a:p>
            <a:r>
              <a:rPr lang="en-US" sz="2800" b="1" i="0" dirty="0">
                <a:solidFill>
                  <a:schemeClr val="tx1"/>
                </a:solidFill>
                <a:effectLst/>
                <a:latin typeface="Aparajita" panose="02020603050405020304" pitchFamily="18" charset="0"/>
                <a:cs typeface="Aparajita" panose="02020603050405020304" pitchFamily="18" charset="0"/>
              </a:rPr>
              <a:t>The quest for the meaning of life</a:t>
            </a:r>
          </a:p>
          <a:p>
            <a:pPr marL="36900" indent="0">
              <a:buNone/>
            </a:pPr>
            <a:br>
              <a:rPr lang="en-US" sz="2800" dirty="0">
                <a:solidFill>
                  <a:schemeClr val="tx1"/>
                </a:solidFill>
                <a:latin typeface="Aparajita" panose="02020603050405020304" pitchFamily="18" charset="0"/>
                <a:cs typeface="Aparajita" panose="02020603050405020304" pitchFamily="18" charset="0"/>
              </a:rPr>
            </a:br>
            <a:r>
              <a:rPr lang="en-US" sz="2800" b="0" i="0" dirty="0">
                <a:solidFill>
                  <a:schemeClr val="tx1"/>
                </a:solidFill>
                <a:effectLst/>
                <a:latin typeface="Aparajita" panose="02020603050405020304" pitchFamily="18" charset="0"/>
                <a:cs typeface="Aparajita" panose="02020603050405020304" pitchFamily="18" charset="0"/>
              </a:rPr>
              <a:t>All throughout </a:t>
            </a:r>
            <a:r>
              <a:rPr lang="en-US" sz="2800" b="0" i="1" dirty="0">
                <a:solidFill>
                  <a:schemeClr val="tx1"/>
                </a:solidFill>
                <a:effectLst/>
                <a:latin typeface="Aparajita" panose="02020603050405020304" pitchFamily="18" charset="0"/>
                <a:cs typeface="Aparajita" panose="02020603050405020304" pitchFamily="18" charset="0"/>
              </a:rPr>
              <a:t>Life of Pi</a:t>
            </a:r>
            <a:r>
              <a:rPr lang="en-US" sz="2800" b="0" i="0" dirty="0">
                <a:solidFill>
                  <a:schemeClr val="tx1"/>
                </a:solidFill>
                <a:effectLst/>
                <a:latin typeface="Aparajita" panose="02020603050405020304" pitchFamily="18" charset="0"/>
                <a:cs typeface="Aparajita" panose="02020603050405020304" pitchFamily="18" charset="0"/>
              </a:rPr>
              <a:t>, characters are seeking the meaning of life. The primary seeker for this profound truth is, of course, Pi himself. As the first chapter notes, as an adult Pi studies both science (zoology specifically) and religion at colleges. These interests are both the natural extension of how Pi passed his time while he was a boy: he was the son of a zookeeper but also a devotee of several religions, seeking direct knowledge of God from an early age. Both practices seek to understand the mysteries of human existence.</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685855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e the source image">
            <a:extLst>
              <a:ext uri="{FF2B5EF4-FFF2-40B4-BE49-F238E27FC236}">
                <a16:creationId xmlns:a16="http://schemas.microsoft.com/office/drawing/2014/main" id="{5F188717-4FE8-4D08-AB6D-FDC124ECC3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5525" y="552449"/>
            <a:ext cx="7620000" cy="612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54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9F9B-C4F3-4ED2-963B-5AB3327D93CA}"/>
              </a:ext>
            </a:extLst>
          </p:cNvPr>
          <p:cNvSpPr>
            <a:spLocks noGrp="1"/>
          </p:cNvSpPr>
          <p:nvPr>
            <p:ph type="title"/>
          </p:nvPr>
        </p:nvSpPr>
        <p:spPr/>
        <p:txBody>
          <a:bodyPr>
            <a:normAutofit/>
          </a:bodyPr>
          <a:lstStyle/>
          <a:p>
            <a:r>
              <a:rPr lang="en-US" b="1" i="0" dirty="0">
                <a:solidFill>
                  <a:schemeClr val="tx1"/>
                </a:solidFill>
                <a:effectLst/>
                <a:latin typeface="Aparajita" panose="02020603050405020304" pitchFamily="18" charset="0"/>
                <a:cs typeface="Aparajita" panose="02020603050405020304" pitchFamily="18" charset="0"/>
              </a:rPr>
              <a:t>The centrality of stories in making sense of life</a:t>
            </a:r>
            <a:endParaRPr lang="en-IN" dirty="0">
              <a:solidFill>
                <a:schemeClr val="tx1"/>
              </a:solidFill>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502FB0E7-D36A-4126-8168-0DD7A970B9C1}"/>
              </a:ext>
            </a:extLst>
          </p:cNvPr>
          <p:cNvSpPr>
            <a:spLocks noGrp="1"/>
          </p:cNvSpPr>
          <p:nvPr>
            <p:ph idx="1"/>
          </p:nvPr>
        </p:nvSpPr>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In </a:t>
            </a:r>
            <a:r>
              <a:rPr lang="en-US" sz="2800" b="0" i="1" dirty="0">
                <a:solidFill>
                  <a:schemeClr val="tx1"/>
                </a:solidFill>
                <a:effectLst/>
                <a:latin typeface="Aparajita" panose="02020603050405020304" pitchFamily="18" charset="0"/>
                <a:cs typeface="Aparajita" panose="02020603050405020304" pitchFamily="18" charset="0"/>
              </a:rPr>
              <a:t>Life of Pi</a:t>
            </a:r>
            <a:r>
              <a:rPr lang="en-US" sz="2800" b="0" i="0" dirty="0">
                <a:solidFill>
                  <a:schemeClr val="tx1"/>
                </a:solidFill>
                <a:effectLst/>
                <a:latin typeface="Aparajita" panose="02020603050405020304" pitchFamily="18" charset="0"/>
                <a:cs typeface="Aparajita" panose="02020603050405020304" pitchFamily="18" charset="0"/>
              </a:rPr>
              <a:t>, the question "Who am I?" is answered by a story: the story of a name. Pi's identity changes many times, beginning with the story of his name.</a:t>
            </a:r>
          </a:p>
          <a:p>
            <a:pPr algn="just"/>
            <a:r>
              <a:rPr lang="en-US" sz="2800" b="0" i="0" dirty="0">
                <a:solidFill>
                  <a:schemeClr val="tx1"/>
                </a:solidFill>
                <a:effectLst/>
                <a:latin typeface="Aparajita" panose="02020603050405020304" pitchFamily="18" charset="0"/>
                <a:cs typeface="Aparajita" panose="02020603050405020304" pitchFamily="18" charset="0"/>
              </a:rPr>
              <a:t> As Pi himself says at the start of Chapter 5, "My name isn't the end of the story about my name." </a:t>
            </a:r>
          </a:p>
          <a:p>
            <a:pPr algn="just"/>
            <a:r>
              <a:rPr lang="en-US" sz="2800" b="0" i="0" dirty="0">
                <a:solidFill>
                  <a:schemeClr val="tx1"/>
                </a:solidFill>
                <a:effectLst/>
                <a:latin typeface="Aparajita" panose="02020603050405020304" pitchFamily="18" charset="0"/>
                <a:cs typeface="Aparajita" panose="02020603050405020304" pitchFamily="18" charset="0"/>
              </a:rPr>
              <a:t>When he shortens his name from "Piscine" with the many jokes made about "Pissing" to "Pi," he </a:t>
            </a:r>
            <a:r>
              <a:rPr lang="en-US" sz="2800" dirty="0">
                <a:solidFill>
                  <a:schemeClr val="tx1"/>
                </a:solidFill>
                <a:effectLst/>
                <a:latin typeface="Aparajita" panose="02020603050405020304" pitchFamily="18" charset="0"/>
                <a:cs typeface="Aparajita" panose="02020603050405020304" pitchFamily="18" charset="0"/>
              </a:rPr>
              <a:t>has freed</a:t>
            </a:r>
            <a:r>
              <a:rPr lang="en-US" sz="2800" b="0" i="0" dirty="0">
                <a:solidFill>
                  <a:schemeClr val="tx1"/>
                </a:solidFill>
                <a:effectLst/>
                <a:latin typeface="Aparajita" panose="02020603050405020304" pitchFamily="18" charset="0"/>
                <a:cs typeface="Aparajita" panose="02020603050405020304" pitchFamily="18" charset="0"/>
              </a:rPr>
              <a:t> himself from the </a:t>
            </a:r>
            <a:r>
              <a:rPr lang="en-US" sz="2800" dirty="0">
                <a:solidFill>
                  <a:schemeClr val="tx1"/>
                </a:solidFill>
                <a:effectLst/>
                <a:latin typeface="Aparajita" panose="02020603050405020304" pitchFamily="18" charset="0"/>
                <a:cs typeface="Aparajita" panose="02020603050405020304" pitchFamily="18" charset="0"/>
              </a:rPr>
              <a:t>societal </a:t>
            </a:r>
            <a:r>
              <a:rPr lang="en-US" sz="2800" b="0" i="0" dirty="0">
                <a:solidFill>
                  <a:schemeClr val="tx1"/>
                </a:solidFill>
                <a:effectLst/>
                <a:latin typeface="Aparajita" panose="02020603050405020304" pitchFamily="18" charset="0"/>
                <a:cs typeface="Aparajita" panose="02020603050405020304" pitchFamily="18" charset="0"/>
              </a:rPr>
              <a:t>bondage. </a:t>
            </a:r>
          </a:p>
          <a:p>
            <a:endParaRPr lang="en-IN" dirty="0"/>
          </a:p>
        </p:txBody>
      </p:sp>
    </p:spTree>
    <p:extLst>
      <p:ext uri="{BB962C8B-B14F-4D97-AF65-F5344CB8AC3E}">
        <p14:creationId xmlns:p14="http://schemas.microsoft.com/office/powerpoint/2010/main" val="2648263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77650-54AB-4D56-815C-5F1D8CE7205B}"/>
              </a:ext>
            </a:extLst>
          </p:cNvPr>
          <p:cNvSpPr>
            <a:spLocks noGrp="1"/>
          </p:cNvSpPr>
          <p:nvPr>
            <p:ph idx="1"/>
          </p:nvPr>
        </p:nvSpPr>
        <p:spPr>
          <a:xfrm>
            <a:off x="913795" y="1524000"/>
            <a:ext cx="10353762" cy="4267199"/>
          </a:xfrm>
        </p:spPr>
        <p:txBody>
          <a:bodyPr/>
          <a:lstStyle/>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When Pi encountered the Christian God, he was troubled not just by the content of the story the Christians told but also by the fact that there was only one core story, told again and again.</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When Pi was lost at sea, he told and retold the story of what was happening to him, trying to make sense of it. </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These stories took quite different forms.</a:t>
            </a:r>
          </a:p>
          <a:p>
            <a:endParaRPr lang="en-IN" dirty="0"/>
          </a:p>
        </p:txBody>
      </p:sp>
    </p:spTree>
    <p:extLst>
      <p:ext uri="{BB962C8B-B14F-4D97-AF65-F5344CB8AC3E}">
        <p14:creationId xmlns:p14="http://schemas.microsoft.com/office/powerpoint/2010/main" val="694694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AA21AC-5446-49BA-8C4A-183127C41B4C}"/>
              </a:ext>
            </a:extLst>
          </p:cNvPr>
          <p:cNvSpPr>
            <a:spLocks noGrp="1"/>
          </p:cNvSpPr>
          <p:nvPr>
            <p:ph idx="1"/>
          </p:nvPr>
        </p:nvSpPr>
        <p:spPr>
          <a:xfrm>
            <a:off x="913795" y="1362076"/>
            <a:ext cx="10353762" cy="4429124"/>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Finally, the story of what happened after the boat sank determines the meaning of Pi's entire life. </a:t>
            </a:r>
          </a:p>
          <a:p>
            <a:pPr algn="just"/>
            <a:r>
              <a:rPr lang="en-US" sz="2800" b="0" i="0" dirty="0">
                <a:solidFill>
                  <a:schemeClr val="tx1"/>
                </a:solidFill>
                <a:effectLst/>
                <a:latin typeface="Aparajita" panose="02020603050405020304" pitchFamily="18" charset="0"/>
                <a:cs typeface="Aparajita" panose="02020603050405020304" pitchFamily="18" charset="0"/>
              </a:rPr>
              <a:t>The two Japanese officials inquiring in the fate of the </a:t>
            </a:r>
            <a:r>
              <a:rPr lang="en-US" sz="2800" b="0" i="1" dirty="0">
                <a:solidFill>
                  <a:schemeClr val="tx1"/>
                </a:solidFill>
                <a:effectLst/>
                <a:latin typeface="Aparajita" panose="02020603050405020304" pitchFamily="18" charset="0"/>
                <a:cs typeface="Aparajita" panose="02020603050405020304" pitchFamily="18" charset="0"/>
              </a:rPr>
              <a:t>Tsimtsum</a:t>
            </a:r>
            <a:r>
              <a:rPr lang="en-US" sz="2800" b="0" i="0" dirty="0">
                <a:solidFill>
                  <a:schemeClr val="tx1"/>
                </a:solidFill>
                <a:effectLst/>
                <a:latin typeface="Aparajita" panose="02020603050405020304" pitchFamily="18" charset="0"/>
                <a:cs typeface="Aparajita" panose="02020603050405020304" pitchFamily="18" charset="0"/>
              </a:rPr>
              <a:t> quizzed him about his actual story. </a:t>
            </a:r>
          </a:p>
          <a:p>
            <a:pPr algn="just"/>
            <a:r>
              <a:rPr lang="en-US" sz="2800" b="0" i="0" dirty="0">
                <a:solidFill>
                  <a:schemeClr val="tx1"/>
                </a:solidFill>
                <a:effectLst/>
                <a:latin typeface="Aparajita" panose="02020603050405020304" pitchFamily="18" charset="0"/>
                <a:cs typeface="Aparajita" panose="02020603050405020304" pitchFamily="18" charset="0"/>
              </a:rPr>
              <a:t>They did not believe it, challenging it at many points, especially about the idea of a cannibalistic island. Because they challenged Pi's story, readers do too. </a:t>
            </a:r>
          </a:p>
          <a:p>
            <a:pPr algn="just"/>
            <a:r>
              <a:rPr lang="en-US" sz="2800" b="0" i="0" dirty="0">
                <a:solidFill>
                  <a:schemeClr val="tx1"/>
                </a:solidFill>
                <a:effectLst/>
                <a:latin typeface="Aparajita" panose="02020603050405020304" pitchFamily="18" charset="0"/>
                <a:cs typeface="Aparajita" panose="02020603050405020304" pitchFamily="18" charset="0"/>
              </a:rPr>
              <a:t>We are left with not one but two possible stories of what happened.</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818760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0AED6-0036-4B52-8E12-898D80B845D7}"/>
              </a:ext>
            </a:extLst>
          </p:cNvPr>
          <p:cNvSpPr>
            <a:spLocks noGrp="1"/>
          </p:cNvSpPr>
          <p:nvPr>
            <p:ph type="title"/>
          </p:nvPr>
        </p:nvSpPr>
        <p:spPr/>
        <p:txBody>
          <a:bodyPr>
            <a:normAutofit/>
          </a:bodyPr>
          <a:lstStyle/>
          <a:p>
            <a:r>
              <a:rPr lang="en-IN" sz="3600" dirty="0">
                <a:latin typeface="Aparajita" panose="02020603050405020304" pitchFamily="18" charset="0"/>
                <a:cs typeface="Aparajita" panose="02020603050405020304" pitchFamily="18" charset="0"/>
              </a:rPr>
              <a:t>Historical Context</a:t>
            </a:r>
            <a:br>
              <a:rPr lang="en-IN" sz="3600" dirty="0">
                <a:latin typeface="Aparajita" panose="02020603050405020304" pitchFamily="18" charset="0"/>
                <a:cs typeface="Aparajita" panose="02020603050405020304" pitchFamily="18" charset="0"/>
              </a:rPr>
            </a:br>
            <a:r>
              <a:rPr lang="en-IN" sz="3600" dirty="0">
                <a:latin typeface="Aparajita" panose="02020603050405020304" pitchFamily="18" charset="0"/>
                <a:cs typeface="Aparajita" panose="02020603050405020304" pitchFamily="18" charset="0"/>
              </a:rPr>
              <a:t>The War on Terrorism</a:t>
            </a:r>
          </a:p>
        </p:txBody>
      </p:sp>
      <p:sp>
        <p:nvSpPr>
          <p:cNvPr id="3" name="Content Placeholder 2">
            <a:extLst>
              <a:ext uri="{FF2B5EF4-FFF2-40B4-BE49-F238E27FC236}">
                <a16:creationId xmlns:a16="http://schemas.microsoft.com/office/drawing/2014/main" id="{B5AEACBA-1564-4D56-93B1-4F38BD963950}"/>
              </a:ext>
            </a:extLst>
          </p:cNvPr>
          <p:cNvSpPr>
            <a:spLocks noGrp="1"/>
          </p:cNvSpPr>
          <p:nvPr>
            <p:ph idx="1"/>
          </p:nvPr>
        </p:nvSpPr>
        <p:spPr/>
        <p:txBody>
          <a:bodyPr>
            <a:normAutofit/>
          </a:bodyPr>
          <a:lstStyle/>
          <a:p>
            <a:pPr marL="36900" indent="0" algn="just">
              <a:buNone/>
            </a:pPr>
            <a:br>
              <a:rPr lang="en-US" sz="2800" dirty="0">
                <a:solidFill>
                  <a:schemeClr val="tx1"/>
                </a:solidFill>
                <a:latin typeface="Aparajita" panose="02020603050405020304" pitchFamily="18" charset="0"/>
                <a:cs typeface="Aparajita" panose="02020603050405020304" pitchFamily="18" charset="0"/>
              </a:rPr>
            </a:br>
            <a:r>
              <a:rPr lang="en-US" sz="2800" b="0" i="0" dirty="0">
                <a:solidFill>
                  <a:schemeClr val="tx1"/>
                </a:solidFill>
                <a:effectLst/>
                <a:latin typeface="Aparajita" panose="02020603050405020304" pitchFamily="18" charset="0"/>
                <a:cs typeface="Aparajita" panose="02020603050405020304" pitchFamily="18" charset="0"/>
              </a:rPr>
              <a:t>In late 2002, America, only one year removed from the September 11 attacks, had just defeated the Taliban in Afghanistan but was deeply divided over the impending war in Iraq. At a time of continued anxiety over possible attacks from al Qaeda and other Muslim terrorists, Americans were increasingly curious about Islam. </a:t>
            </a:r>
          </a:p>
          <a:p>
            <a:pPr marL="36900" indent="0" algn="just">
              <a:buNone/>
            </a:pPr>
            <a:r>
              <a:rPr lang="en-US" sz="2800" b="0" i="0" dirty="0">
                <a:solidFill>
                  <a:schemeClr val="tx1"/>
                </a:solidFill>
                <a:effectLst/>
                <a:latin typeface="Aparajita" panose="02020603050405020304" pitchFamily="18" charset="0"/>
                <a:cs typeface="Aparajita" panose="02020603050405020304" pitchFamily="18" charset="0"/>
              </a:rPr>
              <a:t>Many struggled to understand why many Muslims hated America and why the al Qaeda airplane hijackers were driven to kill otherwise innocent Americans.</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244223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Life of Pi Animals">
            <a:extLst>
              <a:ext uri="{FF2B5EF4-FFF2-40B4-BE49-F238E27FC236}">
                <a16:creationId xmlns:a16="http://schemas.microsoft.com/office/drawing/2014/main" id="{3E18779B-B74B-4A54-8902-A5236E06BE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0725" y="1200151"/>
            <a:ext cx="8020050" cy="515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646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17E1FA9-369B-4B21-8F86-EAD5EF933A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6925" y="1990726"/>
            <a:ext cx="7924800" cy="41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641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73E0DF-C8C6-40AA-A465-237068395E11}"/>
              </a:ext>
            </a:extLst>
          </p:cNvPr>
          <p:cNvSpPr>
            <a:spLocks noGrp="1"/>
          </p:cNvSpPr>
          <p:nvPr>
            <p:ph idx="1"/>
          </p:nvPr>
        </p:nvSpPr>
        <p:spPr>
          <a:xfrm>
            <a:off x="913795" y="628650"/>
            <a:ext cx="10353762" cy="5695950"/>
          </a:xfrm>
        </p:spPr>
        <p:txBody>
          <a:bodyPr>
            <a:noAutofit/>
          </a:bodyPr>
          <a:lstStyle/>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Many Americans saw the need to deal with, and perhaps make peace with, Muslims after the carnage that al Qaeda had wrought on the United States.</a:t>
            </a:r>
          </a:p>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 However, books such as Samuel Huntington's </a:t>
            </a:r>
            <a:r>
              <a:rPr kumimoji="0" lang="en-US" sz="2800" b="0" i="1"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The Clash of Civilizations</a:t>
            </a: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 (1996, Simon &amp; Schuster) asserted Christian and Islamic cultures were absolutely opposed and could not peacefully coexist. </a:t>
            </a:r>
          </a:p>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As an earnest practitioner of Christianity Islam and Hinduism who saw no conflict between these three beliefs, Pi became a symbol of how the major religions of the world could coexist and that they in fact shared many common features.</a:t>
            </a:r>
          </a:p>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 Pi’s reconciliation of three different faiths stood in sharp contrast to the violence between Christian and </a:t>
            </a:r>
            <a:r>
              <a:rPr kumimoji="0" lang="en-US" sz="2800" b="0" i="0" u="none" strike="noStrike" kern="1200" cap="none" spc="0" normalizeH="0" baseline="0" noProof="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Muslim people </a:t>
            </a: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cs typeface="Aparajita" panose="02020603050405020304" pitchFamily="18" charset="0"/>
              </a:rPr>
              <a:t>that was evident both in America and in the Middle East.</a:t>
            </a:r>
            <a:endParaRPr lang="en-IN" sz="2800" dirty="0">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56330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93998-67AB-4325-9E6A-26D459872F76}"/>
              </a:ext>
            </a:extLst>
          </p:cNvPr>
          <p:cNvSpPr>
            <a:spLocks noGrp="1"/>
          </p:cNvSpPr>
          <p:nvPr>
            <p:ph idx="1"/>
          </p:nvPr>
        </p:nvSpPr>
        <p:spPr>
          <a:xfrm>
            <a:off x="913795" y="2076450"/>
            <a:ext cx="10353762" cy="4295775"/>
          </a:xfrm>
        </p:spPr>
        <p:txBody>
          <a:bodyPr>
            <a:no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In the decades before the issue of a possible clash between Muslim and Christian cultures arose, growing numbers of Americans had also become less attached to specific churches while still affirming a belief in God and seeking to pursue a religious path. In an interview with </a:t>
            </a:r>
            <a:r>
              <a:rPr lang="en-US" sz="2800" b="0" i="1" dirty="0">
                <a:solidFill>
                  <a:schemeClr val="tx1"/>
                </a:solidFill>
                <a:effectLst/>
                <a:latin typeface="Aparajita" panose="02020603050405020304" pitchFamily="18" charset="0"/>
                <a:cs typeface="Aparajita" panose="02020603050405020304" pitchFamily="18" charset="0"/>
              </a:rPr>
              <a:t>The Sunday Telegraph</a:t>
            </a:r>
            <a:r>
              <a:rPr lang="en-US" sz="2800" b="0" i="0" dirty="0">
                <a:solidFill>
                  <a:schemeClr val="tx1"/>
                </a:solidFill>
                <a:effectLst/>
                <a:latin typeface="Aparajita" panose="02020603050405020304" pitchFamily="18" charset="0"/>
                <a:cs typeface="Aparajita" panose="02020603050405020304" pitchFamily="18" charset="0"/>
              </a:rPr>
              <a:t> (London) shortly after receiving the Man Booker Prize, Martel said his novel “will make you believe in God or ask yourself why you don’t.” Pi, a believer who does not choose between the various visions of God offered by the world's different religions, offered American readers a way to explore faith and spirituality without having to follow any specific creed or tradition.</a:t>
            </a:r>
            <a:endParaRPr lang="en-IN" sz="2800" dirty="0">
              <a:solidFill>
                <a:schemeClr val="tx1"/>
              </a:solidFill>
              <a:latin typeface="Aparajita" panose="02020603050405020304" pitchFamily="18" charset="0"/>
              <a:cs typeface="Aparajita" panose="02020603050405020304" pitchFamily="18" charset="0"/>
            </a:endParaRPr>
          </a:p>
        </p:txBody>
      </p:sp>
      <p:sp>
        <p:nvSpPr>
          <p:cNvPr id="5" name="TextBox 4">
            <a:extLst>
              <a:ext uri="{FF2B5EF4-FFF2-40B4-BE49-F238E27FC236}">
                <a16:creationId xmlns:a16="http://schemas.microsoft.com/office/drawing/2014/main" id="{E6073EFE-52B7-472A-BF76-B627C2903BEB}"/>
              </a:ext>
            </a:extLst>
          </p:cNvPr>
          <p:cNvSpPr txBox="1"/>
          <p:nvPr/>
        </p:nvSpPr>
        <p:spPr>
          <a:xfrm>
            <a:off x="609599" y="1720840"/>
            <a:ext cx="10963275" cy="4801314"/>
          </a:xfrm>
          <a:prstGeom prst="rect">
            <a:avLst/>
          </a:prstGeom>
          <a:noFill/>
        </p:spPr>
        <p:txBody>
          <a:bodyPr wrap="square">
            <a:spAutoFit/>
          </a:bodyPr>
          <a:lstStyle/>
          <a:p>
            <a:r>
              <a:rPr lang="en-US" b="0" i="0" dirty="0">
                <a:solidFill>
                  <a:srgbClr val="282828"/>
                </a:solidFill>
                <a:effectLst/>
                <a:latin typeface="hco ideal sans ssm"/>
              </a:rPr>
              <a:t>In the decades before the issue of a possible clash between Muslim and Christian cultures arose, growing numbers of Americans had also become less attached to specific churches while still affirming a belief in God and seeking to pursue a religious path. In an interview with </a:t>
            </a:r>
            <a:r>
              <a:rPr lang="en-US" b="0" i="1" dirty="0">
                <a:solidFill>
                  <a:srgbClr val="282828"/>
                </a:solidFill>
                <a:effectLst/>
                <a:latin typeface="hco ideal sans ssm"/>
              </a:rPr>
              <a:t>The Sunday Telegraph</a:t>
            </a:r>
            <a:r>
              <a:rPr lang="en-US" b="0" i="0" dirty="0">
                <a:solidFill>
                  <a:srgbClr val="282828"/>
                </a:solidFill>
                <a:effectLst/>
                <a:latin typeface="hco ideal sans ssm"/>
              </a:rPr>
              <a:t> (London) shortly after receiving the Man Booker Prize, Martel said his novel “will make you believe in God or ask </a:t>
            </a:r>
          </a:p>
          <a:p>
            <a:endParaRPr lang="en-US" dirty="0">
              <a:solidFill>
                <a:srgbClr val="282828"/>
              </a:solidFill>
              <a:latin typeface="hco ideal sans ssm"/>
            </a:endParaRPr>
          </a:p>
          <a:p>
            <a:endParaRPr lang="en-US" dirty="0">
              <a:solidFill>
                <a:srgbClr val="282828"/>
              </a:solidFill>
              <a:latin typeface="hco ideal sans ssm"/>
            </a:endParaRPr>
          </a:p>
          <a:p>
            <a:endParaRPr lang="en-US" dirty="0">
              <a:solidFill>
                <a:srgbClr val="282828"/>
              </a:solidFill>
              <a:latin typeface="hco ideal sans ssm"/>
            </a:endParaRPr>
          </a:p>
          <a:p>
            <a:r>
              <a:rPr lang="en-US" b="0" i="0" dirty="0">
                <a:solidFill>
                  <a:srgbClr val="282828"/>
                </a:solidFill>
                <a:effectLst/>
                <a:latin typeface="hco ideal sans ssm"/>
              </a:rPr>
              <a:t>yourself why you don’t.” Pi</a:t>
            </a:r>
          </a:p>
          <a:p>
            <a:endParaRPr lang="en-US" dirty="0">
              <a:solidFill>
                <a:srgbClr val="282828"/>
              </a:solidFill>
              <a:latin typeface="hco ideal sans ssm"/>
            </a:endParaRPr>
          </a:p>
          <a:p>
            <a:endParaRPr lang="en-US" b="0" i="0" dirty="0">
              <a:solidFill>
                <a:srgbClr val="282828"/>
              </a:solidFill>
              <a:effectLst/>
              <a:latin typeface="hco ideal sans ssm"/>
            </a:endParaRPr>
          </a:p>
          <a:p>
            <a:endParaRPr lang="en-US" dirty="0">
              <a:solidFill>
                <a:srgbClr val="282828"/>
              </a:solidFill>
              <a:latin typeface="hco ideal sans ssm"/>
            </a:endParaRPr>
          </a:p>
          <a:p>
            <a:endParaRPr lang="en-US" b="0" i="0" dirty="0">
              <a:solidFill>
                <a:srgbClr val="282828"/>
              </a:solidFill>
              <a:effectLst/>
              <a:latin typeface="hco ideal sans ssm"/>
            </a:endParaRPr>
          </a:p>
          <a:p>
            <a:endParaRPr lang="en-US" dirty="0">
              <a:solidFill>
                <a:srgbClr val="282828"/>
              </a:solidFill>
              <a:latin typeface="hco ideal sans ssm"/>
            </a:endParaRPr>
          </a:p>
          <a:p>
            <a:endParaRPr lang="en-US" b="0" i="0" dirty="0">
              <a:solidFill>
                <a:srgbClr val="282828"/>
              </a:solidFill>
              <a:effectLst/>
              <a:latin typeface="hco ideal sans ssm"/>
            </a:endParaRPr>
          </a:p>
          <a:p>
            <a:r>
              <a:rPr lang="en-US" b="0" i="0" dirty="0">
                <a:solidFill>
                  <a:srgbClr val="282828"/>
                </a:solidFill>
                <a:effectLst/>
                <a:latin typeface="hco ideal sans ssm"/>
              </a:rPr>
              <a:t>, a believer who does not choose between the various visions of God offered by the world's different religions, offered American readers a way to explore faith and spirituality without having to follow any specific creed or tradition.</a:t>
            </a:r>
            <a:endParaRPr lang="en-IN" dirty="0"/>
          </a:p>
        </p:txBody>
      </p:sp>
    </p:spTree>
    <p:extLst>
      <p:ext uri="{BB962C8B-B14F-4D97-AF65-F5344CB8AC3E}">
        <p14:creationId xmlns:p14="http://schemas.microsoft.com/office/powerpoint/2010/main" val="3070946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CCA8-8753-45D2-B2CE-2E02126B631C}"/>
              </a:ext>
            </a:extLst>
          </p:cNvPr>
          <p:cNvSpPr>
            <a:spLocks noGrp="1"/>
          </p:cNvSpPr>
          <p:nvPr>
            <p:ph type="title"/>
          </p:nvPr>
        </p:nvSpPr>
        <p:spPr/>
        <p:txBody>
          <a:bodyPr>
            <a:normAutofit/>
          </a:bodyPr>
          <a:lstStyle/>
          <a:p>
            <a:r>
              <a:rPr lang="en-IN" sz="3600" b="1" i="0" dirty="0">
                <a:solidFill>
                  <a:schemeClr val="tx1"/>
                </a:solidFill>
                <a:effectLst/>
                <a:latin typeface="Aparajita" panose="02020603050405020304" pitchFamily="18" charset="0"/>
                <a:cs typeface="Aparajita" panose="02020603050405020304" pitchFamily="18" charset="0"/>
              </a:rPr>
              <a:t>Indian History and Culture</a:t>
            </a:r>
            <a:endParaRPr lang="en-IN" sz="3600" dirty="0">
              <a:solidFill>
                <a:schemeClr val="tx1"/>
              </a:solidFill>
              <a:latin typeface="Aparajita" panose="02020603050405020304"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28950ADA-B78E-4D79-8FF4-F77EF71F2ED7}"/>
              </a:ext>
            </a:extLst>
          </p:cNvPr>
          <p:cNvSpPr>
            <a:spLocks noGrp="1"/>
          </p:cNvSpPr>
          <p:nvPr>
            <p:ph idx="1"/>
          </p:nvPr>
        </p:nvSpPr>
        <p:spPr>
          <a:xfrm>
            <a:off x="913795" y="2076450"/>
            <a:ext cx="10353762" cy="4391025"/>
          </a:xfrm>
        </p:spPr>
        <p:txBody>
          <a:bodyPr>
            <a:no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India has a long history of hostility between Muslims and Hindus. </a:t>
            </a:r>
          </a:p>
          <a:p>
            <a:pPr algn="just"/>
            <a:r>
              <a:rPr lang="en-US" sz="2800" b="0" i="0" dirty="0">
                <a:solidFill>
                  <a:schemeClr val="tx1"/>
                </a:solidFill>
                <a:effectLst/>
                <a:latin typeface="Aparajita" panose="02020603050405020304" pitchFamily="18" charset="0"/>
                <a:cs typeface="Aparajita" panose="02020603050405020304" pitchFamily="18" charset="0"/>
              </a:rPr>
              <a:t>Soon after the country gained independence from Great Britain in 1947, it embarked on a civil war, which resulted in the partitioning of Pakistan from India as a homeland for the nation’s Muslims.</a:t>
            </a:r>
          </a:p>
          <a:p>
            <a:pPr algn="just"/>
            <a:r>
              <a:rPr lang="en-US" sz="2800" b="0" i="0" dirty="0">
                <a:solidFill>
                  <a:schemeClr val="tx1"/>
                </a:solidFill>
                <a:effectLst/>
                <a:latin typeface="Aparajita" panose="02020603050405020304" pitchFamily="18" charset="0"/>
                <a:cs typeface="Aparajita" panose="02020603050405020304" pitchFamily="18" charset="0"/>
              </a:rPr>
              <a:t> However, clashes over Kashmir, a land in northern India claimed by both India and Pakistan, continued to haunt the region throughout the rest of the 1900s.</a:t>
            </a:r>
          </a:p>
          <a:p>
            <a:pPr algn="just"/>
            <a:r>
              <a:rPr lang="en-US" sz="2800" b="0" i="0" dirty="0">
                <a:solidFill>
                  <a:schemeClr val="tx1"/>
                </a:solidFill>
                <a:effectLst/>
                <a:latin typeface="Aparajita" panose="02020603050405020304" pitchFamily="18" charset="0"/>
                <a:cs typeface="Aparajita" panose="02020603050405020304" pitchFamily="18" charset="0"/>
              </a:rPr>
              <a:t> The conflict led both countries to test nuclear weapons in 1998, and skirmishes on the border nearly brought the countries to war in 1999. </a:t>
            </a:r>
          </a:p>
        </p:txBody>
      </p:sp>
    </p:spTree>
    <p:extLst>
      <p:ext uri="{BB962C8B-B14F-4D97-AF65-F5344CB8AC3E}">
        <p14:creationId xmlns:p14="http://schemas.microsoft.com/office/powerpoint/2010/main" val="1560319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4BCFD-2295-4E31-9906-DB87FE74F18B}"/>
              </a:ext>
            </a:extLst>
          </p:cNvPr>
          <p:cNvSpPr>
            <a:spLocks noGrp="1"/>
          </p:cNvSpPr>
          <p:nvPr>
            <p:ph idx="1"/>
          </p:nvPr>
        </p:nvSpPr>
        <p:spPr>
          <a:xfrm>
            <a:off x="913795" y="1143000"/>
            <a:ext cx="10353762" cy="4648199"/>
          </a:xfrm>
        </p:spPr>
        <p:txBody>
          <a:bodyPr>
            <a:noAutofit/>
          </a:bodyPr>
          <a:lstStyle/>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Murderous riots and persecution by Muslims and Hindus have also plagued India for decades, including, in February and March 2002, riots in the Hindu nationalist state of Gujarat. </a:t>
            </a:r>
            <a:endParaRPr kumimoji="0" lang="en-IN" sz="2800" b="0"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Aparajita" panose="02020603050405020304" pitchFamily="18" charset="0"/>
              <a:ea typeface="+mn-ea"/>
              <a:cs typeface="Aparajita" panose="02020603050405020304" pitchFamily="18" charset="0"/>
            </a:endParaRPr>
          </a:p>
          <a:p>
            <a:pPr algn="just"/>
            <a:r>
              <a:rPr lang="en-US" sz="2800" b="0" i="0" dirty="0">
                <a:solidFill>
                  <a:schemeClr val="tx1"/>
                </a:solidFill>
                <a:effectLst/>
                <a:latin typeface="Aparajita" panose="02020603050405020304" pitchFamily="18" charset="0"/>
                <a:cs typeface="Aparajita" panose="02020603050405020304" pitchFamily="18" charset="0"/>
              </a:rPr>
              <a:t>In those riots, Hindus were angered over a fire that killed roughly sixty Hindu pilgrims on a train, and they responded by accusing Muslims of setting the fire. </a:t>
            </a:r>
          </a:p>
          <a:p>
            <a:pPr algn="just"/>
            <a:r>
              <a:rPr lang="en-US" sz="2800" b="0" i="0" dirty="0">
                <a:solidFill>
                  <a:schemeClr val="tx1"/>
                </a:solidFill>
                <a:effectLst/>
                <a:latin typeface="Aparajita" panose="02020603050405020304" pitchFamily="18" charset="0"/>
                <a:cs typeface="Aparajita" panose="02020603050405020304" pitchFamily="18" charset="0"/>
              </a:rPr>
              <a:t>Hundreds of Muslims were killed by angry Hindu rioters.</a:t>
            </a:r>
          </a:p>
          <a:p>
            <a:pPr algn="just"/>
            <a:r>
              <a:rPr lang="en-US" sz="2800" b="0" i="0" dirty="0">
                <a:solidFill>
                  <a:schemeClr val="tx1"/>
                </a:solidFill>
                <a:effectLst/>
                <a:latin typeface="Aparajita" panose="02020603050405020304" pitchFamily="18" charset="0"/>
                <a:cs typeface="Aparajita" panose="02020603050405020304" pitchFamily="18" charset="0"/>
              </a:rPr>
              <a:t> Pi is a native of Pondicherry, India, but he displays none of the hatred that had inspired thousands of Indian Muslims and Hindus to kill each other in the fifty-five years between India’s independence and the U.S. publication of Martel’s book.</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985612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Life of Pi Book">
            <a:extLst>
              <a:ext uri="{FF2B5EF4-FFF2-40B4-BE49-F238E27FC236}">
                <a16:creationId xmlns:a16="http://schemas.microsoft.com/office/drawing/2014/main" id="{65581F7F-3D08-4B0A-80A9-572B17E27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7925" y="752475"/>
            <a:ext cx="7048499" cy="503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644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950F-30EE-4161-870D-99505A21D26F}"/>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2EA481E9-881C-4409-BBC1-8272BABD90F5}"/>
              </a:ext>
            </a:extLst>
          </p:cNvPr>
          <p:cNvSpPr>
            <a:spLocks noGrp="1"/>
          </p:cNvSpPr>
          <p:nvPr>
            <p:ph idx="1"/>
          </p:nvPr>
        </p:nvSpPr>
        <p:spPr>
          <a:xfrm>
            <a:off x="913795" y="2076450"/>
            <a:ext cx="10353762" cy="4029075"/>
          </a:xfrm>
        </p:spPr>
        <p:txBody>
          <a:bodyPr>
            <a:normAutofit lnSpcReduction="10000"/>
          </a:bodyPr>
          <a:lstStyle/>
          <a:p>
            <a:pPr algn="just"/>
            <a:r>
              <a:rPr lang="en-US" b="0" i="0" dirty="0">
                <a:solidFill>
                  <a:schemeClr val="tx1"/>
                </a:solidFill>
                <a:effectLst/>
                <a:latin typeface="Aparajita" panose="02020603050405020304" pitchFamily="18" charset="0"/>
                <a:cs typeface="Aparajita" panose="02020603050405020304" pitchFamily="18" charset="0"/>
              </a:rPr>
              <a:t>“In </a:t>
            </a:r>
            <a:r>
              <a:rPr lang="en-US" b="0" i="1" dirty="0">
                <a:solidFill>
                  <a:schemeClr val="tx1"/>
                </a:solidFill>
                <a:effectLst/>
                <a:latin typeface="Aparajita" panose="02020603050405020304" pitchFamily="18" charset="0"/>
                <a:cs typeface="Aparajita" panose="02020603050405020304" pitchFamily="18" charset="0"/>
              </a:rPr>
              <a:t>Life of Pi</a:t>
            </a:r>
            <a:r>
              <a:rPr lang="en-US" b="0" i="0" dirty="0">
                <a:solidFill>
                  <a:schemeClr val="tx1"/>
                </a:solidFill>
                <a:effectLst/>
                <a:latin typeface="Aparajita" panose="02020603050405020304" pitchFamily="18" charset="0"/>
                <a:cs typeface="Aparajita" panose="02020603050405020304" pitchFamily="18" charset="0"/>
              </a:rPr>
              <a:t> we have chosen an audacious book in which inventiveness explores belief,” said Lisa Jardine, chair of the committee which selected Yann Martel’s novel for the 2002 Man Booker Prize, Britain’s most publicized and arguably most prestigious literary award. </a:t>
            </a:r>
          </a:p>
          <a:p>
            <a:pPr algn="just"/>
            <a:r>
              <a:rPr lang="en-US" b="0" i="0" dirty="0">
                <a:solidFill>
                  <a:schemeClr val="tx1"/>
                </a:solidFill>
                <a:effectLst/>
                <a:latin typeface="Aparajita" panose="02020603050405020304" pitchFamily="18" charset="0"/>
                <a:cs typeface="Aparajita" panose="02020603050405020304" pitchFamily="18" charset="0"/>
              </a:rPr>
              <a:t>The choice was surprising given the competition; the shortlist comprised Sarah Waters, Tim Winton, the venerable William Trevor, and three Canadians: Carol Shields, dying of breast cancer; </a:t>
            </a:r>
            <a:r>
              <a:rPr lang="en-US" b="0" i="0" dirty="0" err="1">
                <a:solidFill>
                  <a:schemeClr val="tx1"/>
                </a:solidFill>
                <a:effectLst/>
                <a:latin typeface="Aparajita" panose="02020603050405020304" pitchFamily="18" charset="0"/>
                <a:cs typeface="Aparajita" panose="02020603050405020304" pitchFamily="18" charset="0"/>
              </a:rPr>
              <a:t>Rohinton</a:t>
            </a:r>
            <a:r>
              <a:rPr lang="en-US" b="0" i="0" dirty="0">
                <a:solidFill>
                  <a:schemeClr val="tx1"/>
                </a:solidFill>
                <a:effectLst/>
                <a:latin typeface="Aparajita" panose="02020603050405020304" pitchFamily="18" charset="0"/>
                <a:cs typeface="Aparajita" panose="02020603050405020304" pitchFamily="18" charset="0"/>
              </a:rPr>
              <a:t> Mistry, all three of whose novels have been shortlisted for the Booker, and Martel.</a:t>
            </a:r>
          </a:p>
          <a:p>
            <a:pPr algn="just"/>
            <a:r>
              <a:rPr lang="en-US" b="0" i="0" dirty="0">
                <a:solidFill>
                  <a:schemeClr val="tx1"/>
                </a:solidFill>
                <a:effectLst/>
                <a:latin typeface="Aparajita" panose="02020603050405020304" pitchFamily="18" charset="0"/>
                <a:cs typeface="Aparajita" panose="02020603050405020304" pitchFamily="18" charset="0"/>
              </a:rPr>
              <a:t> Although the dark horse, </a:t>
            </a:r>
            <a:r>
              <a:rPr lang="en-US" b="0" i="1" dirty="0">
                <a:solidFill>
                  <a:schemeClr val="tx1"/>
                </a:solidFill>
                <a:effectLst/>
                <a:latin typeface="Aparajita" panose="02020603050405020304" pitchFamily="18" charset="0"/>
                <a:cs typeface="Aparajita" panose="02020603050405020304" pitchFamily="18" charset="0"/>
              </a:rPr>
              <a:t>Life of Pi</a:t>
            </a:r>
            <a:r>
              <a:rPr lang="en-US" b="0" i="0" dirty="0">
                <a:solidFill>
                  <a:schemeClr val="tx1"/>
                </a:solidFill>
                <a:effectLst/>
                <a:latin typeface="Aparajita" panose="02020603050405020304" pitchFamily="18" charset="0"/>
                <a:cs typeface="Aparajita" panose="02020603050405020304" pitchFamily="18" charset="0"/>
              </a:rPr>
              <a:t> was much admired by reviewers, including fellow Canadian and former Booker winner Margaret Atwood: “a terrific book . . . fresh, original, smart, devious, and crammed with absorbing lore . . . a far-fetched story you can’t quite swallow whole, but can’t dismiss outright.”</a:t>
            </a:r>
            <a:endParaRPr lang="en-IN"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60312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881015-201B-4818-B502-9E6D8029CB45}"/>
              </a:ext>
            </a:extLst>
          </p:cNvPr>
          <p:cNvSpPr>
            <a:spLocks noGrp="1"/>
          </p:cNvSpPr>
          <p:nvPr>
            <p:ph idx="1"/>
          </p:nvPr>
        </p:nvSpPr>
        <p:spPr>
          <a:xfrm>
            <a:off x="913795" y="1371600"/>
            <a:ext cx="10353762" cy="4419599"/>
          </a:xfrm>
        </p:spPr>
        <p:txBody>
          <a:bodyPr>
            <a:normAutofit/>
          </a:bodyPr>
          <a:lstStyle/>
          <a:p>
            <a:pPr algn="just"/>
            <a:r>
              <a:rPr lang="en-US" b="0" i="0" dirty="0">
                <a:solidFill>
                  <a:schemeClr val="tx1"/>
                </a:solidFill>
                <a:effectLst/>
                <a:latin typeface="Aparajita" panose="02020603050405020304" pitchFamily="18" charset="0"/>
                <a:cs typeface="Aparajita" panose="02020603050405020304" pitchFamily="18" charset="0"/>
              </a:rPr>
              <a:t>The power of Martel’s novel may be gauged by how well it survived a tabloid-style attack, following the Man Booker ceremony, for not being original enough, borrowing too freely from an obscure 1956 Brazilian novel, Moacyr Scliar’s </a:t>
            </a:r>
            <a:r>
              <a:rPr lang="en-US" b="0" i="1" dirty="0">
                <a:solidFill>
                  <a:schemeClr val="tx1"/>
                </a:solidFill>
                <a:effectLst/>
                <a:latin typeface="Aparajita" panose="02020603050405020304" pitchFamily="18" charset="0"/>
                <a:cs typeface="Aparajita" panose="02020603050405020304" pitchFamily="18" charset="0"/>
              </a:rPr>
              <a:t>Max and the Cats</a:t>
            </a:r>
            <a:r>
              <a:rPr lang="en-US" b="0" i="0" dirty="0">
                <a:solidFill>
                  <a:schemeClr val="tx1"/>
                </a:solidFill>
                <a:effectLst/>
                <a:latin typeface="Aparajita" panose="02020603050405020304" pitchFamily="18" charset="0"/>
                <a:cs typeface="Aparajita" panose="02020603050405020304" pitchFamily="18" charset="0"/>
              </a:rPr>
              <a:t>. </a:t>
            </a:r>
          </a:p>
          <a:p>
            <a:pPr algn="just"/>
            <a:r>
              <a:rPr lang="en-US" b="0" i="0" dirty="0">
                <a:solidFill>
                  <a:schemeClr val="tx1"/>
                </a:solidFill>
                <a:effectLst/>
                <a:latin typeface="Aparajita" panose="02020603050405020304" pitchFamily="18" charset="0"/>
                <a:cs typeface="Aparajita" panose="02020603050405020304" pitchFamily="18" charset="0"/>
              </a:rPr>
              <a:t>Set in 1933, Scliar’s novel concerns a young Jew who, fleeing Nazi Germany, survives shipwreck by sharing a lifeboat with a panther. </a:t>
            </a:r>
          </a:p>
          <a:p>
            <a:pPr algn="just"/>
            <a:r>
              <a:rPr lang="en-US" b="0" i="0" dirty="0">
                <a:solidFill>
                  <a:schemeClr val="tx1"/>
                </a:solidFill>
                <a:effectLst/>
                <a:latin typeface="Aparajita" panose="02020603050405020304" pitchFamily="18" charset="0"/>
                <a:cs typeface="Aparajita" panose="02020603050405020304" pitchFamily="18" charset="0"/>
              </a:rPr>
              <a:t>That Martel acknowledges Scliar’s novel in his “Author’s Note” as having provided the “spark of life” to </a:t>
            </a:r>
            <a:r>
              <a:rPr lang="en-US" b="0" i="1" dirty="0">
                <a:solidFill>
                  <a:schemeClr val="tx1"/>
                </a:solidFill>
                <a:effectLst/>
                <a:latin typeface="Aparajita" panose="02020603050405020304" pitchFamily="18" charset="0"/>
                <a:cs typeface="Aparajita" panose="02020603050405020304" pitchFamily="18" charset="0"/>
              </a:rPr>
              <a:t>Life of Pi</a:t>
            </a:r>
            <a:r>
              <a:rPr lang="en-US" b="0" i="0" dirty="0">
                <a:solidFill>
                  <a:schemeClr val="tx1"/>
                </a:solidFill>
                <a:effectLst/>
                <a:latin typeface="Aparajita" panose="02020603050405020304" pitchFamily="18" charset="0"/>
                <a:cs typeface="Aparajita" panose="02020603050405020304" pitchFamily="18" charset="0"/>
              </a:rPr>
              <a:t> hardly mattered, least of all at a time when accusations of plagiarism in high places (against historians Stephen Ambrose and Doris Kearns Goodwin) and the debate over intellectual property rights in the global economy were all the rage.</a:t>
            </a:r>
            <a:endParaRPr lang="en-IN"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209237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E1640-7C34-48D9-A7F3-22A564ED4E5C}"/>
              </a:ext>
            </a:extLst>
          </p:cNvPr>
          <p:cNvSpPr>
            <a:spLocks noGrp="1"/>
          </p:cNvSpPr>
          <p:nvPr>
            <p:ph idx="1"/>
          </p:nvPr>
        </p:nvSpPr>
        <p:spPr/>
        <p:txBody>
          <a:bodyPr>
            <a:normAutofit fontScale="92500"/>
          </a:bodyPr>
          <a:lstStyle/>
          <a:p>
            <a:pPr algn="just"/>
            <a:r>
              <a:rPr lang="en-US" sz="2800" b="0" i="0" dirty="0">
                <a:solidFill>
                  <a:schemeClr val="tx1"/>
                </a:solidFill>
                <a:effectLst/>
                <a:latin typeface="Aparajita" panose="02020603050405020304" pitchFamily="18" charset="0"/>
                <a:cs typeface="Aparajita" panose="02020603050405020304" pitchFamily="18" charset="0"/>
              </a:rPr>
              <a:t>Martel’s “Author’s Note,” a playful mélange of fact and fantasy (the “author” here is and is not Martel), puts the novel in a more autobiographical context. </a:t>
            </a:r>
          </a:p>
          <a:p>
            <a:pPr algn="just"/>
            <a:r>
              <a:rPr lang="en-US" sz="2800" b="0" i="0" dirty="0">
                <a:solidFill>
                  <a:schemeClr val="tx1"/>
                </a:solidFill>
                <a:effectLst/>
                <a:latin typeface="Aparajita" panose="02020603050405020304" pitchFamily="18" charset="0"/>
                <a:cs typeface="Aparajita" panose="02020603050405020304" pitchFamily="18" charset="0"/>
              </a:rPr>
              <a:t>Born in Spain to French Canadian parents (his father a diplomat and poet), the well-traveled Martel grew up wherever his father was posted. </a:t>
            </a:r>
          </a:p>
          <a:p>
            <a:pPr algn="just"/>
            <a:r>
              <a:rPr lang="en-US" sz="2800" b="0" i="0" dirty="0">
                <a:solidFill>
                  <a:schemeClr val="tx1"/>
                </a:solidFill>
                <a:effectLst/>
                <a:latin typeface="Aparajita" panose="02020603050405020304" pitchFamily="18" charset="0"/>
                <a:cs typeface="Aparajita" panose="02020603050405020304" pitchFamily="18" charset="0"/>
              </a:rPr>
              <a:t>After studying philosophy at Trent University in Peterborough, Ontario, he published a collection of short stories, </a:t>
            </a:r>
            <a:r>
              <a:rPr lang="en-US" sz="2800" b="0" i="1" dirty="0">
                <a:solidFill>
                  <a:schemeClr val="tx1"/>
                </a:solidFill>
                <a:effectLst/>
                <a:latin typeface="Aparajita" panose="02020603050405020304" pitchFamily="18" charset="0"/>
                <a:cs typeface="Aparajita" panose="02020603050405020304" pitchFamily="18" charset="0"/>
              </a:rPr>
              <a:t>The Facts Behind the Helsinki Roccamantos</a:t>
            </a:r>
            <a:r>
              <a:rPr lang="en-US" sz="2800" b="0" i="0" dirty="0">
                <a:solidFill>
                  <a:schemeClr val="tx1"/>
                </a:solidFill>
                <a:effectLst/>
                <a:latin typeface="Aparajita" panose="02020603050405020304" pitchFamily="18" charset="0"/>
                <a:cs typeface="Aparajita" panose="02020603050405020304" pitchFamily="18" charset="0"/>
              </a:rPr>
              <a:t> (1993), and a novel, </a:t>
            </a:r>
            <a:r>
              <a:rPr lang="en-US" sz="2800" b="0" i="1" dirty="0">
                <a:solidFill>
                  <a:schemeClr val="tx1"/>
                </a:solidFill>
                <a:effectLst/>
                <a:latin typeface="Aparajita" panose="02020603050405020304" pitchFamily="18" charset="0"/>
                <a:cs typeface="Aparajita" panose="02020603050405020304" pitchFamily="18" charset="0"/>
              </a:rPr>
              <a:t>Self </a:t>
            </a:r>
            <a:r>
              <a:rPr lang="en-US" sz="2800" b="0" i="0" dirty="0">
                <a:solidFill>
                  <a:schemeClr val="tx1"/>
                </a:solidFill>
                <a:effectLst/>
                <a:latin typeface="Aparajita" panose="02020603050405020304" pitchFamily="18" charset="0"/>
                <a:cs typeface="Aparajita" panose="02020603050405020304" pitchFamily="18" charset="0"/>
              </a:rPr>
              <a:t>(1996). Both received good notices but were commercially unsuccessful. </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077292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B672EE-5D0E-4D44-916C-77D605F43673}"/>
              </a:ext>
            </a:extLst>
          </p:cNvPr>
          <p:cNvSpPr>
            <a:spLocks noGrp="1"/>
          </p:cNvSpPr>
          <p:nvPr>
            <p:ph idx="1"/>
          </p:nvPr>
        </p:nvSpPr>
        <p:spPr>
          <a:xfrm>
            <a:off x="913795" y="962026"/>
            <a:ext cx="10353762" cy="4829174"/>
          </a:xfrm>
        </p:spPr>
        <p:txBody>
          <a:bodyPr>
            <a:normAutofit/>
          </a:bodyPr>
          <a:lstStyle/>
          <a:p>
            <a:pPr algn="just"/>
            <a:r>
              <a:rPr lang="en-US" sz="2400" b="0" i="0" dirty="0">
                <a:solidFill>
                  <a:schemeClr val="tx1"/>
                </a:solidFill>
                <a:effectLst/>
                <a:latin typeface="Aparajita" panose="02020603050405020304" pitchFamily="18" charset="0"/>
                <a:cs typeface="Aparajita" panose="02020603050405020304" pitchFamily="18" charset="0"/>
              </a:rPr>
              <a:t>Martel went to India where, depending on whether one believes the author or the “Author’s Note,” one (or both) of two things happened. </a:t>
            </a:r>
          </a:p>
          <a:p>
            <a:pPr algn="just"/>
            <a:r>
              <a:rPr lang="en-US" sz="2400" b="0" i="0" dirty="0">
                <a:solidFill>
                  <a:schemeClr val="tx1"/>
                </a:solidFill>
                <a:effectLst/>
                <a:latin typeface="Aparajita" panose="02020603050405020304" pitchFamily="18" charset="0"/>
                <a:cs typeface="Aparajita" panose="02020603050405020304" pitchFamily="18" charset="0"/>
              </a:rPr>
              <a:t>Either the writer who had planned to write a novel set in Portugal in 1939 suffered writer’s block until he ran into an elderly man, Mr. Adirubaswamy, who told him “a story that will make you believe in God,” </a:t>
            </a:r>
          </a:p>
          <a:p>
            <a:pPr marL="36900" indent="0" algn="just">
              <a:buNone/>
            </a:pPr>
            <a:r>
              <a:rPr lang="en-US" sz="2400" dirty="0">
                <a:solidFill>
                  <a:schemeClr val="tx1"/>
                </a:solidFill>
                <a:effectLst/>
                <a:latin typeface="Aparajita" panose="02020603050405020304" pitchFamily="18" charset="0"/>
                <a:cs typeface="Aparajita" panose="02020603050405020304" pitchFamily="18" charset="0"/>
              </a:rPr>
              <a:t>      - </a:t>
            </a:r>
            <a:r>
              <a:rPr lang="en-US" sz="2400" b="0" i="0" dirty="0">
                <a:solidFill>
                  <a:schemeClr val="tx1"/>
                </a:solidFill>
                <a:effectLst/>
                <a:latin typeface="Aparajita" panose="02020603050405020304" pitchFamily="18" charset="0"/>
                <a:cs typeface="Aparajita" panose="02020603050405020304" pitchFamily="18" charset="0"/>
              </a:rPr>
              <a:t>the story that became </a:t>
            </a:r>
            <a:r>
              <a:rPr lang="en-US" sz="2400" b="0" i="1" dirty="0">
                <a:solidFill>
                  <a:schemeClr val="tx1"/>
                </a:solidFill>
                <a:effectLst/>
                <a:latin typeface="Aparajita" panose="02020603050405020304" pitchFamily="18" charset="0"/>
                <a:cs typeface="Aparajita" panose="02020603050405020304" pitchFamily="18" charset="0"/>
              </a:rPr>
              <a:t>Life of Pi</a:t>
            </a:r>
            <a:r>
              <a:rPr lang="en-US" sz="2400" b="0" i="0" dirty="0">
                <a:solidFill>
                  <a:schemeClr val="tx1"/>
                </a:solidFill>
                <a:effectLst/>
                <a:latin typeface="Aparajita" panose="02020603050405020304" pitchFamily="18" charset="0"/>
                <a:cs typeface="Aparajita" panose="02020603050405020304" pitchFamily="18" charset="0"/>
              </a:rPr>
              <a:t>, or the writer, this time speaking </a:t>
            </a:r>
            <a:r>
              <a:rPr lang="en-US" sz="2400" b="0" i="1" dirty="0">
                <a:solidFill>
                  <a:schemeClr val="tx1"/>
                </a:solidFill>
                <a:effectLst/>
                <a:latin typeface="Aparajita" panose="02020603050405020304" pitchFamily="18" charset="0"/>
                <a:cs typeface="Aparajita" panose="02020603050405020304" pitchFamily="18" charset="0"/>
              </a:rPr>
              <a:t>ex cathedra</a:t>
            </a:r>
            <a:r>
              <a:rPr lang="en-US" sz="2400" b="0" i="0" dirty="0">
                <a:solidFill>
                  <a:schemeClr val="tx1"/>
                </a:solidFill>
                <a:effectLst/>
                <a:latin typeface="Aparajita" panose="02020603050405020304" pitchFamily="18" charset="0"/>
                <a:cs typeface="Aparajita" panose="02020603050405020304" pitchFamily="18" charset="0"/>
              </a:rPr>
              <a:t> rather than from   </a:t>
            </a:r>
          </a:p>
          <a:p>
            <a:pPr marL="36900" indent="0" algn="just">
              <a:buNone/>
            </a:pPr>
            <a:r>
              <a:rPr lang="en-US" sz="2400" dirty="0">
                <a:solidFill>
                  <a:schemeClr val="tx1"/>
                </a:solidFill>
                <a:effectLst/>
                <a:latin typeface="Aparajita" panose="02020603050405020304" pitchFamily="18" charset="0"/>
                <a:cs typeface="Aparajita" panose="02020603050405020304" pitchFamily="18" charset="0"/>
              </a:rPr>
              <a:t>       </a:t>
            </a:r>
            <a:r>
              <a:rPr lang="en-US" sz="2400" b="0" i="0" dirty="0">
                <a:solidFill>
                  <a:schemeClr val="tx1"/>
                </a:solidFill>
                <a:effectLst/>
                <a:latin typeface="Aparajita" panose="02020603050405020304" pitchFamily="18" charset="0"/>
                <a:cs typeface="Aparajita" panose="02020603050405020304" pitchFamily="18" charset="0"/>
              </a:rPr>
              <a:t>within the factoidal “Author’s Note,” had a vision. </a:t>
            </a:r>
          </a:p>
        </p:txBody>
      </p:sp>
    </p:spTree>
    <p:extLst>
      <p:ext uri="{BB962C8B-B14F-4D97-AF65-F5344CB8AC3E}">
        <p14:creationId xmlns:p14="http://schemas.microsoft.com/office/powerpoint/2010/main" val="499163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4745D-1A4C-4653-ACFD-1E9BB22B7A08}"/>
              </a:ext>
            </a:extLst>
          </p:cNvPr>
          <p:cNvSpPr>
            <a:spLocks noGrp="1"/>
          </p:cNvSpPr>
          <p:nvPr>
            <p:ph idx="1"/>
          </p:nvPr>
        </p:nvSpPr>
        <p:spPr/>
        <p:txBody>
          <a:bodyPr>
            <a:normAutofit lnSpcReduction="10000"/>
          </a:bodyPr>
          <a:lstStyle/>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The north Indian plain before him became in his imagination an ocean with a lone lifeboat floating upon it.</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 He began researching his novel while still in India, visiting zoos in the south, then returned to Canada where he read extensively in zoology and animal psychology, Hinduism, Christianity, and Islam; he even started attending Catholic mass. </a:t>
            </a:r>
          </a:p>
          <a:p>
            <a:pPr marL="342900" marR="0" lvl="0" indent="-306000" algn="just"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Over the course of writing his novel, he became what his protagonist is, a believer, albeit a believer of an odd and oddly inviting kind.</a:t>
            </a:r>
            <a:endParaRPr kumimoji="0" lang="en-IN" sz="2800" b="0"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Aparajita" panose="02020603050405020304" pitchFamily="18" charset="0"/>
              <a:ea typeface="+mn-ea"/>
              <a:cs typeface="Aparajita" panose="02020603050405020304" pitchFamily="18" charset="0"/>
            </a:endParaRPr>
          </a:p>
          <a:p>
            <a:endParaRPr lang="en-IN" dirty="0"/>
          </a:p>
        </p:txBody>
      </p:sp>
    </p:spTree>
    <p:extLst>
      <p:ext uri="{BB962C8B-B14F-4D97-AF65-F5344CB8AC3E}">
        <p14:creationId xmlns:p14="http://schemas.microsoft.com/office/powerpoint/2010/main" val="1902758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51A75-AD1D-4A76-A244-27FFC2F359AA}"/>
              </a:ext>
            </a:extLst>
          </p:cNvPr>
          <p:cNvSpPr>
            <a:spLocks noGrp="1"/>
          </p:cNvSpPr>
          <p:nvPr>
            <p:ph idx="1"/>
          </p:nvPr>
        </p:nvSpPr>
        <p:spPr>
          <a:xfrm>
            <a:off x="913795" y="1057276"/>
            <a:ext cx="10353762" cy="4733924"/>
          </a:xfrm>
        </p:spPr>
        <p:txBody>
          <a:bodyPr>
            <a:noAutofit/>
          </a:bodyPr>
          <a:lstStyle/>
          <a:p>
            <a:r>
              <a:rPr lang="en-US" sz="2400" b="0" i="0" dirty="0">
                <a:solidFill>
                  <a:schemeClr val="tx1"/>
                </a:solidFill>
                <a:effectLst/>
                <a:latin typeface="Aparajita" panose="02020603050405020304" pitchFamily="18" charset="0"/>
                <a:cs typeface="Aparajita" panose="02020603050405020304" pitchFamily="18" charset="0"/>
              </a:rPr>
              <a:t>That protagonist is Piscine Molitor Patel, from Pondicherry, a former French colonial city that is now part of the modern Indian state of Tamil Nadu. Named for a Parisian swimming pool but later saddled with the moniker Pissing Patel by a classmate, he reinvents himself as Pi.</a:t>
            </a:r>
          </a:p>
          <a:p>
            <a:r>
              <a:rPr lang="en-US" sz="2400" b="0" i="0" dirty="0">
                <a:solidFill>
                  <a:schemeClr val="tx1"/>
                </a:solidFill>
                <a:effectLst/>
                <a:latin typeface="Aparajita" panose="02020603050405020304" pitchFamily="18" charset="0"/>
                <a:cs typeface="Aparajita" panose="02020603050405020304" pitchFamily="18" charset="0"/>
              </a:rPr>
              <a:t> “And so, in that Greek letter that looks like a shack with a corrugated roof, in that elusive irrational number with which scientists try to understand the universe, I found refuge.” </a:t>
            </a:r>
          </a:p>
          <a:p>
            <a:pPr algn="just"/>
            <a:r>
              <a:rPr lang="en-US" sz="2400" b="0" i="0" dirty="0">
                <a:solidFill>
                  <a:schemeClr val="tx1"/>
                </a:solidFill>
                <a:effectLst/>
                <a:latin typeface="Aparajita" panose="02020603050405020304" pitchFamily="18" charset="0"/>
                <a:cs typeface="Aparajita" panose="02020603050405020304" pitchFamily="18" charset="0"/>
              </a:rPr>
              <a:t>The son of secularized parents (as is Martel), Pi becomes as enamored of religion (or religions) as he is of science, but when priest, pandit, and imam each tries to claim him as his own, as his atheist science teacher previously tried, Pi balks, critical of their small-mindedness. </a:t>
            </a:r>
          </a:p>
          <a:p>
            <a:pPr algn="just"/>
            <a:r>
              <a:rPr lang="en-US" sz="2400" b="0" i="0" dirty="0">
                <a:solidFill>
                  <a:schemeClr val="tx1"/>
                </a:solidFill>
                <a:effectLst/>
                <a:latin typeface="Aparajita" panose="02020603050405020304" pitchFamily="18" charset="0"/>
                <a:cs typeface="Aparajita" panose="02020603050405020304" pitchFamily="18" charset="0"/>
              </a:rPr>
              <a:t>When a short time later Prime Minister Indira Gandhi, proving similarly small-minded and territorial, brings down the local government, Pi’s father, owner of the local zoo, decides that the family will immigrate to Canada.</a:t>
            </a: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587204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D1B2E-03FA-4AFB-86F6-D88E5A5D06B5}"/>
              </a:ext>
            </a:extLst>
          </p:cNvPr>
          <p:cNvSpPr>
            <a:spLocks noGrp="1"/>
          </p:cNvSpPr>
          <p:nvPr>
            <p:ph idx="1"/>
          </p:nvPr>
        </p:nvSpPr>
        <p:spPr/>
        <p:txBody>
          <a:bodyPr>
            <a:normAutofit lnSpcReduction="10000"/>
          </a:bodyPr>
          <a:lstStyle/>
          <a:p>
            <a:pPr algn="just"/>
            <a:r>
              <a:rPr lang="en-US" b="0" i="0" dirty="0">
                <a:solidFill>
                  <a:schemeClr val="tx1"/>
                </a:solidFill>
                <a:effectLst/>
                <a:latin typeface="Aparajita" panose="02020603050405020304" pitchFamily="18" charset="0"/>
                <a:cs typeface="Aparajita" panose="02020603050405020304" pitchFamily="18" charset="0"/>
              </a:rPr>
              <a:t>On July 2, 1977, just eleven days after leaving Madras, the ship goes down. After 277 days in a 26-foot lifeboat, Pi and Richard Parker, a 450 pound Bengal tiger, arrive in Mexico, the sole survivors. </a:t>
            </a:r>
          </a:p>
          <a:p>
            <a:pPr algn="just"/>
            <a:r>
              <a:rPr lang="en-US" b="0" i="0" dirty="0">
                <a:solidFill>
                  <a:schemeClr val="tx1"/>
                </a:solidFill>
                <a:effectLst/>
                <a:latin typeface="Aparajita" panose="02020603050405020304" pitchFamily="18" charset="0"/>
                <a:cs typeface="Aparajita" panose="02020603050405020304" pitchFamily="18" charset="0"/>
              </a:rPr>
              <a:t>At first, however, the lifeboat is a bit more crowded, its “ecosystem” more complex. The hyena eats the zebra and then the orangutan, before being eaten in turn by Richard Parker, who does not eat Pi. That he does not is as improbable as the tiger’s name, only more ambiguously explained.</a:t>
            </a:r>
          </a:p>
          <a:p>
            <a:pPr algn="just"/>
            <a:r>
              <a:rPr lang="en-US" b="0" i="0" dirty="0">
                <a:solidFill>
                  <a:schemeClr val="tx1"/>
                </a:solidFill>
                <a:effectLst/>
                <a:latin typeface="Aparajita" panose="02020603050405020304" pitchFamily="18" charset="0"/>
                <a:cs typeface="Aparajita" panose="02020603050405020304" pitchFamily="18" charset="0"/>
              </a:rPr>
              <a:t> The simple explanation is that Pi, the zookeeper’s son, manages to master the beast. However, nothing is ever quite so simple in </a:t>
            </a:r>
            <a:r>
              <a:rPr lang="en-US" b="0" i="0" dirty="0">
                <a:solidFill>
                  <a:srgbClr val="C00000"/>
                </a:solidFill>
                <a:effectLst/>
                <a:latin typeface="Aparajita" panose="02020603050405020304" pitchFamily="18" charset="0"/>
                <a:cs typeface="Aparajita" panose="02020603050405020304" pitchFamily="18" charset="0"/>
              </a:rPr>
              <a:t>this artful fable</a:t>
            </a:r>
            <a:r>
              <a:rPr lang="en-US" b="0" i="0" dirty="0">
                <a:solidFill>
                  <a:schemeClr val="tx1"/>
                </a:solidFill>
                <a:effectLst/>
                <a:latin typeface="Aparajita" panose="02020603050405020304" pitchFamily="18" charset="0"/>
                <a:cs typeface="Aparajita" panose="02020603050405020304" pitchFamily="18" charset="0"/>
              </a:rPr>
              <a:t>, in which simplicity is invariably a means, not an end in itself. Man (or boy) and tiger, Pi and Parker, become dependent on each other: the tiger on Pi for food and water, Pi on the tiger for a strange kind of companionship that is as much spiritual as psychological.</a:t>
            </a:r>
            <a:endParaRPr lang="en-IN"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790607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C5F85-4D1F-46AD-80EF-EFBB413217CF}"/>
              </a:ext>
            </a:extLst>
          </p:cNvPr>
          <p:cNvSpPr>
            <a:spLocks noGrp="1"/>
          </p:cNvSpPr>
          <p:nvPr>
            <p:ph idx="1"/>
          </p:nvPr>
        </p:nvSpPr>
        <p:spPr>
          <a:xfrm>
            <a:off x="913795" y="800100"/>
            <a:ext cx="10353762" cy="4991099"/>
          </a:xfrm>
        </p:spPr>
        <p:txBody>
          <a:bodyPr>
            <a:normAutofit/>
          </a:bodyPr>
          <a:lstStyle/>
          <a:p>
            <a:pPr algn="just"/>
            <a:r>
              <a:rPr lang="en-US" b="0" i="0" dirty="0">
                <a:solidFill>
                  <a:schemeClr val="tx1"/>
                </a:solidFill>
                <a:effectLst/>
                <a:latin typeface="Aparajita" panose="02020603050405020304" pitchFamily="18" charset="0"/>
                <a:cs typeface="Aparajita" panose="02020603050405020304" pitchFamily="18" charset="0"/>
              </a:rPr>
              <a:t>Pi’s “I” is omnipresent but unpretentious in this not-quite-first-person story-within-a-story of a novel, and it is his voice that delights and beguiles. At times he sounds like a fortune cookie, at others like a mini-Salman Rushdie, practicing an art of restrained excess. </a:t>
            </a:r>
          </a:p>
          <a:p>
            <a:pPr algn="just"/>
            <a:r>
              <a:rPr lang="en-US" b="0" i="0" dirty="0">
                <a:solidFill>
                  <a:schemeClr val="tx1"/>
                </a:solidFill>
                <a:effectLst/>
                <a:latin typeface="Aparajita" panose="02020603050405020304" pitchFamily="18" charset="0"/>
                <a:cs typeface="Aparajita" panose="02020603050405020304" pitchFamily="18" charset="0"/>
              </a:rPr>
              <a:t>The humor is all the more effective for being understated and the despair made more poignant, more real, because it is so rarely and reticently expressed. </a:t>
            </a:r>
          </a:p>
          <a:p>
            <a:pPr algn="just"/>
            <a:r>
              <a:rPr lang="en-US" b="0" i="0" dirty="0">
                <a:solidFill>
                  <a:schemeClr val="tx1"/>
                </a:solidFill>
                <a:effectLst/>
                <a:latin typeface="Aparajita" panose="02020603050405020304" pitchFamily="18" charset="0"/>
                <a:cs typeface="Aparajita" panose="02020603050405020304" pitchFamily="18" charset="0"/>
              </a:rPr>
              <a:t>Fantastical and ultimately metaphysical as his story is, Pi grounds it in the details of his severely circumscribed everyday reality. </a:t>
            </a:r>
          </a:p>
          <a:p>
            <a:pPr algn="just"/>
            <a:r>
              <a:rPr lang="en-US" b="0" i="0" dirty="0">
                <a:solidFill>
                  <a:schemeClr val="tx1"/>
                </a:solidFill>
                <a:effectLst/>
                <a:latin typeface="Aparajita" panose="02020603050405020304" pitchFamily="18" charset="0"/>
                <a:cs typeface="Aparajita" panose="02020603050405020304" pitchFamily="18" charset="0"/>
              </a:rPr>
              <a:t>Precise descriptions of butchering a turtle, operating a solar water still, and taming a tiger alternate with brilliantly wrought comic scenes, skits, and shaggy dog stories: the arrival of the three not-so-wise men (pandit, priest, and imam), for example, and Martel’s version of how the leopard got its spots (how the tiger got his name). </a:t>
            </a:r>
            <a:endParaRPr lang="en-IN"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24799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EDF0AF-E2CD-4B06-BAAC-C7423F67B6ED}"/>
              </a:ext>
            </a:extLst>
          </p:cNvPr>
          <p:cNvSpPr>
            <a:spLocks noGrp="1"/>
          </p:cNvSpPr>
          <p:nvPr>
            <p:ph idx="1"/>
          </p:nvPr>
        </p:nvSpPr>
        <p:spPr>
          <a:xfrm>
            <a:off x="913795" y="790576"/>
            <a:ext cx="10353762" cy="5000624"/>
          </a:xfrm>
        </p:spPr>
        <p:txBody>
          <a:bodyPr>
            <a:normAutofit/>
          </a:bodyPr>
          <a:lstStyle/>
          <a:p>
            <a:pPr algn="just"/>
            <a:r>
              <a:rPr lang="en-US" b="0" i="0" dirty="0">
                <a:solidFill>
                  <a:schemeClr val="tx1"/>
                </a:solidFill>
                <a:effectLst/>
                <a:latin typeface="Aparajita" panose="02020603050405020304" pitchFamily="18" charset="0"/>
                <a:cs typeface="Aparajita" panose="02020603050405020304" pitchFamily="18" charset="0"/>
              </a:rPr>
              <a:t>There is the scene, reminiscent of silent film comedy, in which Pi frantically encourages Richard Parker to save himself from drowning by swimming to the lifeboat only to realize, as the tiger climbs aboard, what he has just done, and then leaping into the ocean to save himself from the tiger he has just saved.</a:t>
            </a:r>
          </a:p>
          <a:p>
            <a:pPr algn="just"/>
            <a:r>
              <a:rPr lang="en-US" b="0" i="0" dirty="0">
                <a:solidFill>
                  <a:schemeClr val="tx1"/>
                </a:solidFill>
                <a:effectLst/>
                <a:latin typeface="Aparajita" panose="02020603050405020304" pitchFamily="18" charset="0"/>
                <a:cs typeface="Aparajita" panose="02020603050405020304" pitchFamily="18" charset="0"/>
              </a:rPr>
              <a:t> Best of all is the lengthy Beckett-like scene (five times longer in manuscript) in which a temporarily blind Pi crosses nautical paths with a blind French cannibal, a hallucination that turns out to be real (or as real as anything else in this fabulous, faux-factual novel): The whilom companion-turned-killer is himself killed and eaten by Richard Parker, Pi’s hungry savior. </a:t>
            </a:r>
          </a:p>
          <a:p>
            <a:pPr algn="just"/>
            <a:r>
              <a:rPr lang="en-US" b="0" i="0" dirty="0">
                <a:solidFill>
                  <a:schemeClr val="tx1"/>
                </a:solidFill>
                <a:effectLst/>
                <a:latin typeface="Aparajita" panose="02020603050405020304" pitchFamily="18" charset="0"/>
                <a:cs typeface="Aparajita" panose="02020603050405020304" pitchFamily="18" charset="0"/>
              </a:rPr>
              <a:t>Differently funny, more blackly humorous is the floating island which Pi first believes is his salvation and only later realizes is carnivorous. </a:t>
            </a:r>
          </a:p>
          <a:p>
            <a:pPr algn="just"/>
            <a:r>
              <a:rPr lang="en-US" b="0" i="0" dirty="0">
                <a:solidFill>
                  <a:schemeClr val="tx1"/>
                </a:solidFill>
                <a:effectLst/>
                <a:latin typeface="Aparajita" panose="02020603050405020304" pitchFamily="18" charset="0"/>
                <a:cs typeface="Aparajita" panose="02020603050405020304" pitchFamily="18" charset="0"/>
              </a:rPr>
              <a:t>Mistaken first, and second, impressions are common in the novel, for the reader no less than for Pi, who steps on to a Crusoe-like island and right into a Swiftian satire.</a:t>
            </a:r>
            <a:endParaRPr lang="en-IN"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1485101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2A13C9-1177-41CA-BDBD-D699126A805F}"/>
              </a:ext>
            </a:extLst>
          </p:cNvPr>
          <p:cNvSpPr>
            <a:spLocks noGrp="1"/>
          </p:cNvSpPr>
          <p:nvPr>
            <p:ph idx="1"/>
          </p:nvPr>
        </p:nvSpPr>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This leisurely told tall tale wears its meanings on its sleeve. Martel may be an allegorist, but he is no José Saramago, nor does he wish to be. </a:t>
            </a:r>
          </a:p>
          <a:p>
            <a:pPr algn="just"/>
            <a:r>
              <a:rPr lang="en-US" sz="2800" b="0" i="0" dirty="0">
                <a:solidFill>
                  <a:schemeClr val="tx1"/>
                </a:solidFill>
                <a:effectLst/>
                <a:latin typeface="Aparajita" panose="02020603050405020304" pitchFamily="18" charset="0"/>
                <a:cs typeface="Aparajita" panose="02020603050405020304" pitchFamily="18" charset="0"/>
              </a:rPr>
              <a:t>“In a novel, you must amuse as you elevate,” Martel has said, preferring the accessible and amusing Pi not only to the “complicated and dense” fiction of writers such as Salman Rushdie and Gunther Grass but to his own earlier fiction as well, with its “stylistic excesses.” Even Pi’s extensive intertextuality proves inviting rather than off-putting. </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51988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C0B2-6F44-41F6-8083-5A4F6C7BF5D1}"/>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FBACF712-5B73-4A26-B72F-8F52EF888214}"/>
              </a:ext>
            </a:extLst>
          </p:cNvPr>
          <p:cNvSpPr>
            <a:spLocks noGrp="1"/>
          </p:cNvSpPr>
          <p:nvPr>
            <p:ph idx="1"/>
          </p:nvPr>
        </p:nvSpPr>
        <p:spPr/>
        <p:txBody>
          <a:bodyPr>
            <a:normAutofit fontScale="92500" lnSpcReduction="10000"/>
          </a:bodyPr>
          <a:lstStyle/>
          <a:p>
            <a:pPr algn="l" fontAlgn="base"/>
            <a:r>
              <a:rPr lang="en-US" b="1" i="0" dirty="0">
                <a:solidFill>
                  <a:srgbClr val="FF0000"/>
                </a:solidFill>
                <a:effectLst/>
                <a:latin typeface="inherit"/>
              </a:rPr>
              <a:t>Type Of Work</a:t>
            </a:r>
            <a:r>
              <a:rPr lang="en-US" b="0" i="0" dirty="0">
                <a:solidFill>
                  <a:srgbClr val="FF0000"/>
                </a:solidFill>
                <a:effectLst/>
                <a:latin typeface="Raleway"/>
              </a:rPr>
              <a:t> Novel</a:t>
            </a:r>
          </a:p>
          <a:p>
            <a:pPr algn="l" fontAlgn="base"/>
            <a:r>
              <a:rPr lang="en-US" b="1" i="0" dirty="0">
                <a:solidFill>
                  <a:srgbClr val="FF0000"/>
                </a:solidFill>
                <a:effectLst/>
                <a:latin typeface="inherit"/>
              </a:rPr>
              <a:t>Genre</a:t>
            </a:r>
            <a:r>
              <a:rPr lang="en-US" b="0" i="0" dirty="0">
                <a:solidFill>
                  <a:srgbClr val="FF0000"/>
                </a:solidFill>
                <a:effectLst/>
                <a:latin typeface="Raleway"/>
              </a:rPr>
              <a:t> Allegory; fable</a:t>
            </a:r>
          </a:p>
          <a:p>
            <a:pPr algn="l" fontAlgn="base"/>
            <a:r>
              <a:rPr lang="en-US" b="1" i="0" dirty="0">
                <a:solidFill>
                  <a:srgbClr val="FF0000"/>
                </a:solidFill>
                <a:effectLst/>
                <a:latin typeface="inherit"/>
              </a:rPr>
              <a:t>Language</a:t>
            </a:r>
            <a:r>
              <a:rPr lang="en-US" b="0" i="0" dirty="0">
                <a:solidFill>
                  <a:srgbClr val="FF0000"/>
                </a:solidFill>
                <a:effectLst/>
                <a:latin typeface="Raleway"/>
              </a:rPr>
              <a:t> English</a:t>
            </a:r>
          </a:p>
          <a:p>
            <a:pPr algn="l" fontAlgn="base"/>
            <a:r>
              <a:rPr lang="en-US" b="1" i="0" dirty="0">
                <a:solidFill>
                  <a:srgbClr val="FF0000"/>
                </a:solidFill>
                <a:effectLst/>
                <a:latin typeface="inherit"/>
              </a:rPr>
              <a:t>Time And Place Written</a:t>
            </a:r>
            <a:r>
              <a:rPr lang="en-US" b="0" i="0" dirty="0">
                <a:solidFill>
                  <a:srgbClr val="FF0000"/>
                </a:solidFill>
                <a:effectLst/>
                <a:latin typeface="Raleway"/>
              </a:rPr>
              <a:t> Researched in India and Canada and written in Canada in the late 1990s</a:t>
            </a:r>
          </a:p>
          <a:p>
            <a:pPr algn="l" fontAlgn="base"/>
            <a:r>
              <a:rPr lang="en-US" b="1" i="0" dirty="0">
                <a:solidFill>
                  <a:srgbClr val="FF0000"/>
                </a:solidFill>
                <a:effectLst/>
                <a:latin typeface="inherit"/>
              </a:rPr>
              <a:t>Date Of First Publication</a:t>
            </a:r>
            <a:r>
              <a:rPr lang="en-US" b="0" i="0" dirty="0">
                <a:solidFill>
                  <a:srgbClr val="FF0000"/>
                </a:solidFill>
                <a:effectLst/>
                <a:latin typeface="Raleway"/>
              </a:rPr>
              <a:t> 2002</a:t>
            </a:r>
          </a:p>
          <a:p>
            <a:pPr algn="l" fontAlgn="base"/>
            <a:r>
              <a:rPr lang="en-US" b="1" i="0" dirty="0">
                <a:solidFill>
                  <a:srgbClr val="FF0000"/>
                </a:solidFill>
                <a:effectLst/>
                <a:latin typeface="inherit"/>
              </a:rPr>
              <a:t>Publisher</a:t>
            </a:r>
            <a:r>
              <a:rPr lang="en-US" b="0" i="0" dirty="0">
                <a:solidFill>
                  <a:srgbClr val="FF0000"/>
                </a:solidFill>
                <a:effectLst/>
                <a:latin typeface="Raleway"/>
              </a:rPr>
              <a:t> Canongate Books Ltd.</a:t>
            </a:r>
          </a:p>
          <a:p>
            <a:pPr algn="l" fontAlgn="base"/>
            <a:r>
              <a:rPr lang="en-US" b="1" i="0" dirty="0">
                <a:solidFill>
                  <a:srgbClr val="FF0000"/>
                </a:solidFill>
                <a:effectLst/>
                <a:latin typeface="inherit"/>
              </a:rPr>
              <a:t>Narrator</a:t>
            </a:r>
            <a:r>
              <a:rPr lang="en-US" b="0" i="0" dirty="0">
                <a:solidFill>
                  <a:srgbClr val="FF0000"/>
                </a:solidFill>
                <a:effectLst/>
                <a:latin typeface="Raleway"/>
              </a:rPr>
              <a:t> Piscine Molitor Patel and the author, Yann Martel</a:t>
            </a:r>
          </a:p>
          <a:p>
            <a:endParaRPr lang="en-IN" dirty="0"/>
          </a:p>
        </p:txBody>
      </p:sp>
    </p:spTree>
    <p:extLst>
      <p:ext uri="{BB962C8B-B14F-4D97-AF65-F5344CB8AC3E}">
        <p14:creationId xmlns:p14="http://schemas.microsoft.com/office/powerpoint/2010/main" val="38526208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D3625C-0D33-4940-A087-78D9B916A1FD}"/>
              </a:ext>
            </a:extLst>
          </p:cNvPr>
          <p:cNvSpPr>
            <a:spLocks noGrp="1"/>
          </p:cNvSpPr>
          <p:nvPr>
            <p:ph idx="1"/>
          </p:nvPr>
        </p:nvSpPr>
        <p:spPr>
          <a:xfrm>
            <a:off x="913794" y="600076"/>
            <a:ext cx="10725755" cy="5905500"/>
          </a:xfrm>
        </p:spPr>
        <p:txBody>
          <a:bodyPr>
            <a:noAutofit/>
          </a:bodyPr>
          <a:lstStyle/>
          <a:p>
            <a:pPr algn="just"/>
            <a:r>
              <a:rPr lang="en-IN" sz="2400" b="0" i="0" dirty="0">
                <a:solidFill>
                  <a:schemeClr val="tx1"/>
                </a:solidFill>
                <a:effectLst/>
                <a:latin typeface="Aparajita" panose="02020603050405020304" pitchFamily="18" charset="0"/>
                <a:cs typeface="Aparajita" panose="02020603050405020304" pitchFamily="18" charset="0"/>
              </a:rPr>
              <a:t>Instead of demanding that readers play (and lose) a game of literary trivial pursuit, Martel allows them to make connections and find resemblances without making the reader’s pleasure dependent on either: </a:t>
            </a:r>
          </a:p>
          <a:p>
            <a:pPr algn="just"/>
            <a:endParaRPr lang="en-IN" sz="2400" dirty="0">
              <a:solidFill>
                <a:schemeClr val="tx1"/>
              </a:solidFill>
              <a:effectLst/>
              <a:latin typeface="Aparajita" panose="02020603050405020304" pitchFamily="18" charset="0"/>
              <a:cs typeface="Aparajita" panose="02020603050405020304" pitchFamily="18" charset="0"/>
            </a:endParaRPr>
          </a:p>
          <a:p>
            <a:pPr marL="36900" indent="0" algn="just">
              <a:buNone/>
            </a:pPr>
            <a:r>
              <a:rPr lang="en-IN" sz="2400" b="0" i="0" dirty="0">
                <a:solidFill>
                  <a:schemeClr val="tx1"/>
                </a:solidFill>
                <a:effectLst/>
                <a:latin typeface="Aparajita" panose="02020603050405020304" pitchFamily="18" charset="0"/>
                <a:cs typeface="Aparajita" panose="02020603050405020304" pitchFamily="18" charset="0"/>
              </a:rPr>
              <a:t>Noah’s ark, Edward Hick’s painting </a:t>
            </a:r>
            <a:r>
              <a:rPr lang="en-IN" sz="2400" b="0" i="1" dirty="0">
                <a:solidFill>
                  <a:schemeClr val="tx1"/>
                </a:solidFill>
                <a:effectLst/>
                <a:latin typeface="Aparajita" panose="02020603050405020304" pitchFamily="18" charset="0"/>
                <a:cs typeface="Aparajita" panose="02020603050405020304" pitchFamily="18" charset="0"/>
              </a:rPr>
              <a:t>The Peaceable Kingdom</a:t>
            </a:r>
            <a:r>
              <a:rPr lang="en-IN" sz="2400" b="0" i="0" dirty="0">
                <a:solidFill>
                  <a:schemeClr val="tx1"/>
                </a:solidFill>
                <a:effectLst/>
                <a:latin typeface="Aparajita" panose="02020603050405020304" pitchFamily="18" charset="0"/>
                <a:cs typeface="Aparajita" panose="02020603050405020304" pitchFamily="18" charset="0"/>
              </a:rPr>
              <a:t> (c. 1833), Daniel Defoe’s </a:t>
            </a:r>
            <a:r>
              <a:rPr lang="en-IN" sz="2400" b="0" i="1" dirty="0">
                <a:solidFill>
                  <a:schemeClr val="tx1"/>
                </a:solidFill>
                <a:effectLst/>
                <a:latin typeface="Aparajita" panose="02020603050405020304" pitchFamily="18" charset="0"/>
                <a:cs typeface="Aparajita" panose="02020603050405020304" pitchFamily="18" charset="0"/>
              </a:rPr>
              <a:t>Robinson Crusoe</a:t>
            </a:r>
            <a:r>
              <a:rPr lang="en-IN" sz="2400" b="0" i="0" dirty="0">
                <a:solidFill>
                  <a:schemeClr val="tx1"/>
                </a:solidFill>
                <a:effectLst/>
                <a:latin typeface="Aparajita" panose="02020603050405020304" pitchFamily="18" charset="0"/>
                <a:cs typeface="Aparajita" panose="02020603050405020304" pitchFamily="18" charset="0"/>
              </a:rPr>
              <a:t> (1719), Jonathan Swift’s </a:t>
            </a:r>
            <a:r>
              <a:rPr lang="en-IN" sz="2400" b="0" i="1" dirty="0">
                <a:solidFill>
                  <a:schemeClr val="tx1"/>
                </a:solidFill>
                <a:effectLst/>
                <a:latin typeface="Aparajita" panose="02020603050405020304" pitchFamily="18" charset="0"/>
                <a:cs typeface="Aparajita" panose="02020603050405020304" pitchFamily="18" charset="0"/>
              </a:rPr>
              <a:t>Gulliver’s Travels</a:t>
            </a:r>
            <a:r>
              <a:rPr lang="en-IN" sz="2400" b="0" i="0" dirty="0">
                <a:solidFill>
                  <a:schemeClr val="tx1"/>
                </a:solidFill>
                <a:effectLst/>
                <a:latin typeface="Aparajita" panose="02020603050405020304" pitchFamily="18" charset="0"/>
                <a:cs typeface="Aparajita" panose="02020603050405020304" pitchFamily="18" charset="0"/>
              </a:rPr>
              <a:t> (1726), Mark Twain’s </a:t>
            </a:r>
            <a:r>
              <a:rPr lang="en-IN" sz="2400" b="0" i="1" dirty="0">
                <a:solidFill>
                  <a:schemeClr val="tx1"/>
                </a:solidFill>
                <a:effectLst/>
                <a:latin typeface="Aparajita" panose="02020603050405020304" pitchFamily="18" charset="0"/>
                <a:cs typeface="Aparajita" panose="02020603050405020304" pitchFamily="18" charset="0"/>
              </a:rPr>
              <a:t>Adventures of Huckleberry Finn</a:t>
            </a:r>
            <a:r>
              <a:rPr lang="en-IN" sz="2400" b="0" i="0" dirty="0">
                <a:solidFill>
                  <a:schemeClr val="tx1"/>
                </a:solidFill>
                <a:effectLst/>
                <a:latin typeface="Aparajita" panose="02020603050405020304" pitchFamily="18" charset="0"/>
                <a:cs typeface="Aparajita" panose="02020603050405020304" pitchFamily="18" charset="0"/>
              </a:rPr>
              <a:t> (1844), Herman Melville’s </a:t>
            </a:r>
            <a:r>
              <a:rPr lang="en-IN" sz="2400" b="0" i="1" dirty="0">
                <a:solidFill>
                  <a:schemeClr val="tx1"/>
                </a:solidFill>
                <a:effectLst/>
                <a:latin typeface="Aparajita" panose="02020603050405020304" pitchFamily="18" charset="0"/>
                <a:cs typeface="Aparajita" panose="02020603050405020304" pitchFamily="18" charset="0"/>
              </a:rPr>
              <a:t>Moby Dick</a:t>
            </a:r>
            <a:r>
              <a:rPr lang="en-IN" sz="2400" b="0" i="0" dirty="0">
                <a:solidFill>
                  <a:schemeClr val="tx1"/>
                </a:solidFill>
                <a:effectLst/>
                <a:latin typeface="Aparajita" panose="02020603050405020304" pitchFamily="18" charset="0"/>
                <a:cs typeface="Aparajita" panose="02020603050405020304" pitchFamily="18" charset="0"/>
              </a:rPr>
              <a:t> (1851), Rudyard Kipling’s </a:t>
            </a:r>
            <a:r>
              <a:rPr lang="en-IN" sz="2400" b="0" i="1" dirty="0">
                <a:solidFill>
                  <a:schemeClr val="tx1"/>
                </a:solidFill>
                <a:effectLst/>
                <a:latin typeface="Aparajita" panose="02020603050405020304" pitchFamily="18" charset="0"/>
                <a:cs typeface="Aparajita" panose="02020603050405020304" pitchFamily="18" charset="0"/>
              </a:rPr>
              <a:t>The Jungle Book</a:t>
            </a:r>
            <a:r>
              <a:rPr lang="en-IN" sz="2400" b="0" i="0" dirty="0">
                <a:solidFill>
                  <a:schemeClr val="tx1"/>
                </a:solidFill>
                <a:effectLst/>
                <a:latin typeface="Aparajita" panose="02020603050405020304" pitchFamily="18" charset="0"/>
                <a:cs typeface="Aparajita" panose="02020603050405020304" pitchFamily="18" charset="0"/>
              </a:rPr>
              <a:t> (1894), Stephen Crane’s “The Open Boat” (1898), Samuel Taylor Coleridge’s </a:t>
            </a:r>
            <a:r>
              <a:rPr lang="en-IN" sz="2400" b="0" i="1" dirty="0">
                <a:solidFill>
                  <a:schemeClr val="tx1"/>
                </a:solidFill>
                <a:effectLst/>
                <a:latin typeface="Aparajita" panose="02020603050405020304" pitchFamily="18" charset="0"/>
                <a:cs typeface="Aparajita" panose="02020603050405020304" pitchFamily="18" charset="0"/>
              </a:rPr>
              <a:t>The Rime of the Ancient Mariner</a:t>
            </a:r>
            <a:r>
              <a:rPr lang="en-IN" sz="2400" b="0" i="0" dirty="0">
                <a:solidFill>
                  <a:schemeClr val="tx1"/>
                </a:solidFill>
                <a:effectLst/>
                <a:latin typeface="Aparajita" panose="02020603050405020304" pitchFamily="18" charset="0"/>
                <a:cs typeface="Aparajita" panose="02020603050405020304" pitchFamily="18" charset="0"/>
              </a:rPr>
              <a:t> (1798), Ernest Hemingway’s </a:t>
            </a:r>
            <a:r>
              <a:rPr lang="en-IN" sz="2400" b="0" i="1" dirty="0">
                <a:solidFill>
                  <a:schemeClr val="tx1"/>
                </a:solidFill>
                <a:effectLst/>
                <a:latin typeface="Aparajita" panose="02020603050405020304" pitchFamily="18" charset="0"/>
                <a:cs typeface="Aparajita" panose="02020603050405020304" pitchFamily="18" charset="0"/>
              </a:rPr>
              <a:t>The Old Man and the Sea</a:t>
            </a:r>
            <a:r>
              <a:rPr lang="en-IN" sz="2400" b="0" i="0" dirty="0">
                <a:solidFill>
                  <a:schemeClr val="tx1"/>
                </a:solidFill>
                <a:effectLst/>
                <a:latin typeface="Aparajita" panose="02020603050405020304" pitchFamily="18" charset="0"/>
                <a:cs typeface="Aparajita" panose="02020603050405020304" pitchFamily="18" charset="0"/>
              </a:rPr>
              <a:t> (1952), and </a:t>
            </a:r>
            <a:r>
              <a:rPr lang="en-IN" sz="2400" b="0" i="1" dirty="0">
                <a:solidFill>
                  <a:schemeClr val="tx1"/>
                </a:solidFill>
                <a:effectLst/>
                <a:latin typeface="Aparajita" panose="02020603050405020304" pitchFamily="18" charset="0"/>
                <a:cs typeface="Aparajita" panose="02020603050405020304" pitchFamily="18" charset="0"/>
              </a:rPr>
              <a:t>Max and the Cats</a:t>
            </a:r>
            <a:r>
              <a:rPr lang="en-IN" sz="2400" b="0" i="0" dirty="0">
                <a:solidFill>
                  <a:schemeClr val="tx1"/>
                </a:solidFill>
                <a:effectLst/>
                <a:latin typeface="Aparajita" panose="02020603050405020304" pitchFamily="18" charset="0"/>
                <a:cs typeface="Aparajita" panose="02020603050405020304" pitchFamily="18" charset="0"/>
              </a:rPr>
              <a:t>, as well as (unfortunately) the Tom Hanks film </a:t>
            </a:r>
            <a:r>
              <a:rPr lang="en-IN" sz="2400" b="0" i="1" dirty="0">
                <a:solidFill>
                  <a:schemeClr val="tx1"/>
                </a:solidFill>
                <a:effectLst/>
                <a:latin typeface="Aparajita" panose="02020603050405020304" pitchFamily="18" charset="0"/>
                <a:cs typeface="Aparajita" panose="02020603050405020304" pitchFamily="18" charset="0"/>
              </a:rPr>
              <a:t>Cast Away</a:t>
            </a:r>
            <a:r>
              <a:rPr lang="en-IN" sz="2400" b="0" i="0" dirty="0">
                <a:solidFill>
                  <a:schemeClr val="tx1"/>
                </a:solidFill>
                <a:effectLst/>
                <a:latin typeface="Aparajita" panose="02020603050405020304" pitchFamily="18" charset="0"/>
                <a:cs typeface="Aparajita" panose="02020603050405020304" pitchFamily="18" charset="0"/>
              </a:rPr>
              <a:t> (2000), Michael Ende’s </a:t>
            </a:r>
            <a:r>
              <a:rPr lang="en-IN" sz="2400" b="0" i="1" dirty="0">
                <a:solidFill>
                  <a:schemeClr val="tx1"/>
                </a:solidFill>
                <a:effectLst/>
                <a:latin typeface="Aparajita" panose="02020603050405020304" pitchFamily="18" charset="0"/>
                <a:cs typeface="Aparajita" panose="02020603050405020304" pitchFamily="18" charset="0"/>
              </a:rPr>
              <a:t>Die Unendliche Geschichte</a:t>
            </a:r>
            <a:r>
              <a:rPr lang="en-IN" sz="2400" b="0" i="0" dirty="0">
                <a:solidFill>
                  <a:schemeClr val="tx1"/>
                </a:solidFill>
                <a:effectLst/>
                <a:latin typeface="Aparajita" panose="02020603050405020304" pitchFamily="18" charset="0"/>
                <a:cs typeface="Aparajita" panose="02020603050405020304" pitchFamily="18" charset="0"/>
              </a:rPr>
              <a:t>(1979; </a:t>
            </a:r>
            <a:r>
              <a:rPr lang="en-IN" sz="2400" b="0" i="1" dirty="0">
                <a:solidFill>
                  <a:schemeClr val="tx1"/>
                </a:solidFill>
                <a:effectLst/>
                <a:latin typeface="Aparajita" panose="02020603050405020304" pitchFamily="18" charset="0"/>
                <a:cs typeface="Aparajita" panose="02020603050405020304" pitchFamily="18" charset="0"/>
              </a:rPr>
              <a:t>The Never ending Story</a:t>
            </a:r>
            <a:r>
              <a:rPr lang="en-IN" sz="2400" b="0" i="0" dirty="0">
                <a:solidFill>
                  <a:schemeClr val="tx1"/>
                </a:solidFill>
                <a:effectLst/>
                <a:latin typeface="Aparajita" panose="02020603050405020304" pitchFamily="18" charset="0"/>
                <a:cs typeface="Aparajita" panose="02020603050405020304" pitchFamily="18" charset="0"/>
              </a:rPr>
              <a:t>, 1983), and (even more worrisome) Richard Bach’s </a:t>
            </a:r>
            <a:r>
              <a:rPr lang="en-IN" sz="2400" b="0" i="1" dirty="0">
                <a:solidFill>
                  <a:schemeClr val="tx1"/>
                </a:solidFill>
                <a:effectLst/>
                <a:latin typeface="Aparajita" panose="02020603050405020304" pitchFamily="18" charset="0"/>
                <a:cs typeface="Aparajita" panose="02020603050405020304" pitchFamily="18" charset="0"/>
              </a:rPr>
              <a:t>Jonathan Livingston Seagull </a:t>
            </a:r>
            <a:r>
              <a:rPr lang="en-IN" sz="2400" b="0" i="0" dirty="0">
                <a:solidFill>
                  <a:schemeClr val="tx1"/>
                </a:solidFill>
                <a:effectLst/>
                <a:latin typeface="Aparajita" panose="02020603050405020304" pitchFamily="18" charset="0"/>
                <a:cs typeface="Aparajita" panose="02020603050405020304" pitchFamily="18" charset="0"/>
              </a:rPr>
              <a:t>(1970).</a:t>
            </a: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2567666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8C9771-7993-4587-81EC-A10ECCE2CA31}"/>
              </a:ext>
            </a:extLst>
          </p:cNvPr>
          <p:cNvSpPr>
            <a:spLocks noGrp="1"/>
          </p:cNvSpPr>
          <p:nvPr>
            <p:ph idx="1"/>
          </p:nvPr>
        </p:nvSpPr>
        <p:spPr>
          <a:xfrm>
            <a:off x="913795" y="581026"/>
            <a:ext cx="10353762" cy="5543550"/>
          </a:xfrm>
        </p:spPr>
        <p:txBody>
          <a:bodyPr>
            <a:no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Martel’s intertextual range contributes to his larger purpose, turning either/or into both/and, undermining all forms of exclusivity (religious in particular but secular humanist as well) by positing a more inclusive alternative. </a:t>
            </a:r>
          </a:p>
          <a:p>
            <a:pPr algn="just"/>
            <a:r>
              <a:rPr lang="en-US" sz="2800" b="0" i="0" dirty="0">
                <a:solidFill>
                  <a:schemeClr val="tx1"/>
                </a:solidFill>
                <a:effectLst/>
                <a:latin typeface="Aparajita" panose="02020603050405020304" pitchFamily="18" charset="0"/>
                <a:cs typeface="Aparajita" panose="02020603050405020304" pitchFamily="18" charset="0"/>
              </a:rPr>
              <a:t>In the Peaceable Kingdom of </a:t>
            </a:r>
            <a:r>
              <a:rPr lang="en-US" sz="2800" b="0" i="1" dirty="0">
                <a:solidFill>
                  <a:schemeClr val="tx1"/>
                </a:solidFill>
                <a:effectLst/>
                <a:latin typeface="Aparajita" panose="02020603050405020304" pitchFamily="18" charset="0"/>
                <a:cs typeface="Aparajita" panose="02020603050405020304" pitchFamily="18" charset="0"/>
              </a:rPr>
              <a:t>Life of Pi</a:t>
            </a:r>
            <a:r>
              <a:rPr lang="en-US" sz="2800" b="0" i="0" dirty="0">
                <a:solidFill>
                  <a:schemeClr val="tx1"/>
                </a:solidFill>
                <a:effectLst/>
                <a:latin typeface="Aparajita" panose="02020603050405020304" pitchFamily="18" charset="0"/>
                <a:cs typeface="Aparajita" panose="02020603050405020304" pitchFamily="18" charset="0"/>
              </a:rPr>
              <a:t>, realism lies down with fabulation, the mundane with the miraculous, humor with despair, science with religion, past with present, storyteller with novelist. </a:t>
            </a:r>
          </a:p>
          <a:p>
            <a:pPr algn="just"/>
            <a:r>
              <a:rPr lang="en-US" sz="2800" b="0" i="0" dirty="0">
                <a:solidFill>
                  <a:schemeClr val="tx1"/>
                </a:solidFill>
                <a:effectLst/>
                <a:latin typeface="Aparajita" panose="02020603050405020304" pitchFamily="18" charset="0"/>
                <a:cs typeface="Aparajita" panose="02020603050405020304" pitchFamily="18" charset="0"/>
              </a:rPr>
              <a:t>As Pi says two decades after his ordeal, “My suffering left me sad and lonely. Academic study and the steady, mindful practice of religion brought me back to life.” At the University of Toronto, he majors in zoology and religious studies, writing theses on the sixteenth century Kabbalist Isaac Luria and on the thyroid function of the three-toed sloth. “Sometimes I got my majors mixed up.”</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021506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4FAEDD-7AD2-495E-87AE-19E7CAA11E17}"/>
              </a:ext>
            </a:extLst>
          </p:cNvPr>
          <p:cNvSpPr>
            <a:spLocks noGrp="1"/>
          </p:cNvSpPr>
          <p:nvPr>
            <p:ph idx="1"/>
          </p:nvPr>
        </p:nvSpPr>
        <p:spPr>
          <a:xfrm>
            <a:off x="913795" y="828676"/>
            <a:ext cx="10353762" cy="5229224"/>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“Life in a lifeboat isn’t much,” he says, any more than it is in any confined space, whether an academic discipline or a specific religion or, in Martel’s telling, Pi’s account of survival on the high seas.</a:t>
            </a:r>
          </a:p>
          <a:p>
            <a:pPr algn="just"/>
            <a:r>
              <a:rPr lang="en-US" sz="2800" b="0" i="0" dirty="0">
                <a:solidFill>
                  <a:schemeClr val="tx1"/>
                </a:solidFill>
                <a:effectLst/>
                <a:latin typeface="Aparajita" panose="02020603050405020304" pitchFamily="18" charset="0"/>
                <a:cs typeface="Aparajita" panose="02020603050405020304" pitchFamily="18" charset="0"/>
              </a:rPr>
              <a:t> Thus, Martel prefaces that story not only with his or a surrogate’s “Author’s Note,” but with Pi’s account of his early years, and he intersperses the “author’s” italicized remarks on hearing the story from Pi, including glimpses into Pi’s later life (his marriage and children). </a:t>
            </a:r>
          </a:p>
          <a:p>
            <a:pPr algn="just"/>
            <a:r>
              <a:rPr lang="en-US" sz="2800" b="0" i="0" dirty="0">
                <a:solidFill>
                  <a:schemeClr val="tx1"/>
                </a:solidFill>
                <a:effectLst/>
                <a:latin typeface="Aparajita" panose="02020603050405020304" pitchFamily="18" charset="0"/>
                <a:cs typeface="Aparajita" panose="02020603050405020304" pitchFamily="18" charset="0"/>
              </a:rPr>
              <a:t>He follows it with “excerpts from the verbatim transcript” of a tape made by two representatives of the Japanese Ministry of Transportation who had interviewed Pi years before in Mexico as part of their investigation into the sinking of the </a:t>
            </a:r>
            <a:r>
              <a:rPr lang="en-US" sz="2800" b="0" i="1" dirty="0">
                <a:solidFill>
                  <a:schemeClr val="tx1"/>
                </a:solidFill>
                <a:effectLst/>
                <a:latin typeface="Aparajita" panose="02020603050405020304" pitchFamily="18" charset="0"/>
                <a:cs typeface="Aparajita" panose="02020603050405020304" pitchFamily="18" charset="0"/>
              </a:rPr>
              <a:t>Tsimtsum</a:t>
            </a:r>
            <a:r>
              <a:rPr lang="en-US" sz="2800" b="0" i="0" dirty="0">
                <a:solidFill>
                  <a:schemeClr val="tx1"/>
                </a:solidFill>
                <a:effectLst/>
                <a:latin typeface="Aparajita" panose="02020603050405020304" pitchFamily="18" charset="0"/>
                <a:cs typeface="Aparajita" panose="02020603050405020304" pitchFamily="18" charset="0"/>
              </a:rPr>
              <a:t>.</a:t>
            </a:r>
            <a:endParaRPr lang="en-IN" sz="28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3279838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C4F0A4-562F-4582-A249-B9B86488A025}"/>
              </a:ext>
            </a:extLst>
          </p:cNvPr>
          <p:cNvSpPr>
            <a:spLocks noGrp="1"/>
          </p:cNvSpPr>
          <p:nvPr>
            <p:ph idx="1"/>
          </p:nvPr>
        </p:nvSpPr>
        <p:spPr>
          <a:xfrm>
            <a:off x="913795" y="1228724"/>
            <a:ext cx="10353762" cy="4562475"/>
          </a:xfrm>
        </p:spPr>
        <p:txBody>
          <a:bodyPr>
            <a:normAutofit/>
          </a:bodyPr>
          <a:lstStyle/>
          <a:p>
            <a:pPr algn="just"/>
            <a:r>
              <a:rPr lang="en-US" b="0" i="0" dirty="0">
                <a:solidFill>
                  <a:schemeClr val="tx1"/>
                </a:solidFill>
                <a:effectLst/>
                <a:latin typeface="Aparajita" panose="02020603050405020304" pitchFamily="18" charset="0"/>
                <a:cs typeface="Aparajita" panose="02020603050405020304" pitchFamily="18" charset="0"/>
              </a:rPr>
              <a:t> </a:t>
            </a:r>
            <a:r>
              <a:rPr lang="en-US" sz="2800" b="0" i="0" dirty="0">
                <a:solidFill>
                  <a:schemeClr val="tx1"/>
                </a:solidFill>
                <a:effectLst/>
                <a:latin typeface="Aparajita" panose="02020603050405020304" pitchFamily="18" charset="0"/>
                <a:cs typeface="Aparajita" panose="02020603050405020304" pitchFamily="18" charset="0"/>
              </a:rPr>
              <a:t>That transcript includes the very account that has just been read, or some version of it; chapter 96 reads in its entirety, “The story.” His Japanese listeners find Pi’s account both unhelpful (because it does not explain why the </a:t>
            </a:r>
            <a:r>
              <a:rPr lang="en-US" sz="2800" b="0" i="1" dirty="0">
                <a:solidFill>
                  <a:schemeClr val="tx1"/>
                </a:solidFill>
                <a:effectLst/>
                <a:latin typeface="Aparajita" panose="02020603050405020304" pitchFamily="18" charset="0"/>
                <a:cs typeface="Aparajita" panose="02020603050405020304" pitchFamily="18" charset="0"/>
              </a:rPr>
              <a:t>Tsimtsum</a:t>
            </a:r>
            <a:r>
              <a:rPr lang="en-US" sz="2800" b="0" i="0" dirty="0">
                <a:solidFill>
                  <a:schemeClr val="tx1"/>
                </a:solidFill>
                <a:effectLst/>
                <a:latin typeface="Aparajita" panose="02020603050405020304" pitchFamily="18" charset="0"/>
                <a:cs typeface="Aparajita" panose="02020603050405020304" pitchFamily="18" charset="0"/>
              </a:rPr>
              <a:t> sank—Pi thinks he may have heard an explosion—a big bang) and unbelievable. </a:t>
            </a:r>
          </a:p>
          <a:p>
            <a:pPr marL="36900" indent="0" algn="just">
              <a:buNone/>
            </a:pPr>
            <a:endParaRPr lang="en-US" sz="2800" b="0" i="0" dirty="0">
              <a:solidFill>
                <a:schemeClr val="tx1"/>
              </a:solidFill>
              <a:effectLst/>
              <a:latin typeface="Aparajita" panose="02020603050405020304" pitchFamily="18" charset="0"/>
              <a:cs typeface="Aparajita" panose="02020603050405020304" pitchFamily="18" charset="0"/>
            </a:endParaRPr>
          </a:p>
          <a:p>
            <a:pPr algn="just"/>
            <a:r>
              <a:rPr lang="en-US" sz="2800" b="0" i="0" dirty="0">
                <a:solidFill>
                  <a:schemeClr val="tx1"/>
                </a:solidFill>
                <a:effectLst/>
                <a:latin typeface="Aparajita" panose="02020603050405020304" pitchFamily="18" charset="0"/>
                <a:cs typeface="Aparajita" panose="02020603050405020304" pitchFamily="18" charset="0"/>
              </a:rPr>
              <a:t>So Pi tells them a much shorter story in which, instead of Pi, hyena, tiger, zebra, and orangutan, there is Pi, a monstrous cook, Pi’s mother, and a young sailor (both of whom the cook kills before being killed in turn by Pi).</a:t>
            </a:r>
          </a:p>
          <a:p>
            <a:pPr marL="36900" indent="0" algn="just">
              <a:buNone/>
            </a:pP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4180280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5E56E-595F-4F37-B015-2DCB48ACA9BC}"/>
              </a:ext>
            </a:extLst>
          </p:cNvPr>
          <p:cNvSpPr>
            <a:spLocks noGrp="1"/>
          </p:cNvSpPr>
          <p:nvPr>
            <p:ph idx="1"/>
          </p:nvPr>
        </p:nvSpPr>
        <p:spPr>
          <a:xfrm>
            <a:off x="913795" y="1485900"/>
            <a:ext cx="10353762" cy="4305299"/>
          </a:xfrm>
        </p:spPr>
        <p:txBody>
          <a:bodyPr>
            <a:normAutofit/>
          </a:bodyPr>
          <a:lstStyle/>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Why does Pi begin crying at this point? </a:t>
            </a:r>
          </a:p>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Because this brutal story is painfully true, his fable patently false? </a:t>
            </a:r>
          </a:p>
          <a:p>
            <a:pPr algn="just"/>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Perhaps, but the more likely explanation is that </a:t>
            </a:r>
            <a:r>
              <a:rPr kumimoji="0" lang="en-US" sz="2800" b="0" i="1"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Life of Pi </a:t>
            </a:r>
            <a:r>
              <a:rPr kumimoji="0" lang="en-US" sz="2800" b="0" i="0" u="none" strike="noStrike" kern="1200" cap="none" spc="0" normalizeH="0" baseline="0" noProof="0" dirty="0">
                <a:ln>
                  <a:solidFill>
                    <a:prstClr val="black">
                      <a:lumMod val="75000"/>
                      <a:lumOff val="25000"/>
                      <a:alpha val="10000"/>
                    </a:prstClr>
                  </a:solidFill>
                </a:ln>
                <a:solidFill>
                  <a:prstClr val="white"/>
                </a:solidFill>
                <a:effectLst/>
                <a:uLnTx/>
                <a:uFillTx/>
                <a:latin typeface="Aparajita" panose="02020603050405020304" pitchFamily="18" charset="0"/>
                <a:ea typeface="+mn-ea"/>
                <a:cs typeface="Aparajita" panose="02020603050405020304" pitchFamily="18" charset="0"/>
              </a:rPr>
              <a:t>is not just a story about salvation, one with a happy ending (Pi saved, his formal studies completed, his family settled and secure).</a:t>
            </a:r>
            <a:endParaRPr lang="en-IN" sz="2800" dirty="0"/>
          </a:p>
        </p:txBody>
      </p:sp>
    </p:spTree>
    <p:extLst>
      <p:ext uri="{BB962C8B-B14F-4D97-AF65-F5344CB8AC3E}">
        <p14:creationId xmlns:p14="http://schemas.microsoft.com/office/powerpoint/2010/main" val="1266467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4DA9D-9CAA-4369-B4B0-D02B31236A85}"/>
              </a:ext>
            </a:extLst>
          </p:cNvPr>
          <p:cNvSpPr>
            <a:spLocks noGrp="1"/>
          </p:cNvSpPr>
          <p:nvPr>
            <p:ph idx="1"/>
          </p:nvPr>
        </p:nvSpPr>
        <p:spPr>
          <a:xfrm>
            <a:off x="913795" y="542926"/>
            <a:ext cx="10353762" cy="5248274"/>
          </a:xfrm>
        </p:spPr>
        <p:txBody>
          <a:bodyPr>
            <a:normAutofit/>
          </a:bodyPr>
          <a:lstStyle/>
          <a:p>
            <a:pPr algn="just"/>
            <a:r>
              <a:rPr lang="en-US" sz="2800" b="0" i="0" dirty="0">
                <a:solidFill>
                  <a:schemeClr val="tx1"/>
                </a:solidFill>
                <a:effectLst/>
                <a:latin typeface="Aparajita" panose="02020603050405020304" pitchFamily="18" charset="0"/>
                <a:cs typeface="Aparajita" panose="02020603050405020304" pitchFamily="18" charset="0"/>
              </a:rPr>
              <a:t>It is also a story about the loss of Pi’s other home and other family: mother, father, and older brother, as well as Richard Parker.</a:t>
            </a:r>
          </a:p>
          <a:p>
            <a:pPr algn="just"/>
            <a:r>
              <a:rPr lang="en-US" sz="2800" b="0" i="0" dirty="0">
                <a:solidFill>
                  <a:schemeClr val="tx1"/>
                </a:solidFill>
                <a:effectLst/>
                <a:latin typeface="Aparajita" panose="02020603050405020304" pitchFamily="18" charset="0"/>
                <a:cs typeface="Aparajita" panose="02020603050405020304" pitchFamily="18" charset="0"/>
              </a:rPr>
              <a:t> As soon as they reach Mexico, “Richard Parker, companion of my torment, awful, fierce thing that kept me alive, moved forward and disappeared forever from my life,” like a dream, one is tempted to say: a recurring dream, for Richard Parker continues “to prey” on his mind.</a:t>
            </a:r>
          </a:p>
          <a:p>
            <a:pPr algn="just"/>
            <a:r>
              <a:rPr lang="en-US" sz="2800" b="0" i="0" dirty="0">
                <a:solidFill>
                  <a:schemeClr val="tx1"/>
                </a:solidFill>
                <a:effectLst/>
                <a:latin typeface="Aparajita" panose="02020603050405020304" pitchFamily="18" charset="0"/>
                <a:cs typeface="Aparajita" panose="02020603050405020304" pitchFamily="18" charset="0"/>
              </a:rPr>
              <a:t>Released in Canada on the same day as the September 11, 2001, terrorist attacks on the World Trade Center and the Pentagon, </a:t>
            </a:r>
            <a:r>
              <a:rPr lang="en-US" sz="2800" b="0" i="1" dirty="0">
                <a:solidFill>
                  <a:schemeClr val="tx1"/>
                </a:solidFill>
                <a:effectLst/>
                <a:latin typeface="Aparajita" panose="02020603050405020304" pitchFamily="18" charset="0"/>
                <a:cs typeface="Aparajita" panose="02020603050405020304" pitchFamily="18" charset="0"/>
              </a:rPr>
              <a:t>Life of Pi </a:t>
            </a:r>
            <a:r>
              <a:rPr lang="en-US" sz="2800" b="0" i="0" dirty="0">
                <a:solidFill>
                  <a:schemeClr val="tx1"/>
                </a:solidFill>
                <a:effectLst/>
                <a:latin typeface="Aparajita" panose="02020603050405020304" pitchFamily="18" charset="0"/>
                <a:cs typeface="Aparajita" panose="02020603050405020304" pitchFamily="18" charset="0"/>
              </a:rPr>
              <a:t>is the perfect “literary novel” for the post ironic age: earnest, uplifting, global (translated into at least sixteen languages).</a:t>
            </a:r>
          </a:p>
          <a:p>
            <a:endParaRPr lang="en-IN" dirty="0"/>
          </a:p>
        </p:txBody>
      </p:sp>
    </p:spTree>
    <p:extLst>
      <p:ext uri="{BB962C8B-B14F-4D97-AF65-F5344CB8AC3E}">
        <p14:creationId xmlns:p14="http://schemas.microsoft.com/office/powerpoint/2010/main" val="362195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EB3A3-BDA5-401D-9422-AE5CF89782E2}"/>
              </a:ext>
            </a:extLst>
          </p:cNvPr>
          <p:cNvSpPr>
            <a:spLocks noGrp="1"/>
          </p:cNvSpPr>
          <p:nvPr>
            <p:ph idx="1"/>
          </p:nvPr>
        </p:nvSpPr>
        <p:spPr>
          <a:xfrm>
            <a:off x="913795" y="733426"/>
            <a:ext cx="10353762" cy="5057774"/>
          </a:xfrm>
        </p:spPr>
        <p:txBody>
          <a:bodyPr>
            <a:noAutofit/>
          </a:bodyPr>
          <a:lstStyle/>
          <a:p>
            <a:pPr algn="just"/>
            <a:r>
              <a:rPr lang="en-US" sz="2400" b="0" i="0" dirty="0">
                <a:solidFill>
                  <a:schemeClr val="tx1"/>
                </a:solidFill>
                <a:effectLst/>
                <a:latin typeface="Aparajita" panose="02020603050405020304" pitchFamily="18" charset="0"/>
                <a:cs typeface="Aparajita" panose="02020603050405020304" pitchFamily="18" charset="0"/>
              </a:rPr>
              <a:t>It is, as the </a:t>
            </a:r>
            <a:r>
              <a:rPr lang="en-US" sz="2400" b="0" i="1" dirty="0">
                <a:solidFill>
                  <a:schemeClr val="tx1"/>
                </a:solidFill>
                <a:effectLst/>
                <a:latin typeface="Aparajita" panose="02020603050405020304" pitchFamily="18" charset="0"/>
                <a:cs typeface="Aparajita" panose="02020603050405020304" pitchFamily="18" charset="0"/>
              </a:rPr>
              <a:t>Nation</a:t>
            </a:r>
            <a:r>
              <a:rPr lang="en-US" sz="2400" b="0" i="0" dirty="0">
                <a:solidFill>
                  <a:schemeClr val="tx1"/>
                </a:solidFill>
                <a:effectLst/>
                <a:latin typeface="Aparajita" panose="02020603050405020304" pitchFamily="18" charset="0"/>
                <a:cs typeface="Aparajita" panose="02020603050405020304" pitchFamily="18" charset="0"/>
              </a:rPr>
              <a:t>’s Charlotte Innes has noted, “a religious book that makes sense to a nonreligious person” and restores the reader’s “faith in literature.” </a:t>
            </a:r>
          </a:p>
          <a:p>
            <a:pPr algn="just"/>
            <a:r>
              <a:rPr lang="en-US" sz="2400" b="0" i="0" dirty="0">
                <a:solidFill>
                  <a:schemeClr val="tx1"/>
                </a:solidFill>
                <a:effectLst/>
                <a:latin typeface="Aparajita" panose="02020603050405020304" pitchFamily="18" charset="0"/>
                <a:cs typeface="Aparajita" panose="02020603050405020304" pitchFamily="18" charset="0"/>
              </a:rPr>
              <a:t>True enough, but </a:t>
            </a:r>
            <a:r>
              <a:rPr lang="en-US" sz="2400" b="0" i="1" dirty="0">
                <a:solidFill>
                  <a:schemeClr val="tx1"/>
                </a:solidFill>
                <a:effectLst/>
                <a:latin typeface="Aparajita" panose="02020603050405020304" pitchFamily="18" charset="0"/>
                <a:cs typeface="Aparajita" panose="02020603050405020304" pitchFamily="18" charset="0"/>
              </a:rPr>
              <a:t>Life of Pi</a:t>
            </a:r>
            <a:r>
              <a:rPr lang="en-US" sz="2400" b="0" i="0" dirty="0">
                <a:solidFill>
                  <a:schemeClr val="tx1"/>
                </a:solidFill>
                <a:effectLst/>
                <a:latin typeface="Aparajita" panose="02020603050405020304" pitchFamily="18" charset="0"/>
                <a:cs typeface="Aparajita" panose="02020603050405020304" pitchFamily="18" charset="0"/>
              </a:rPr>
              <a:t> is more than that. As the “Author’s Note” points out, “They speak a funny English in India. They like the word bamboozle.”</a:t>
            </a:r>
          </a:p>
          <a:p>
            <a:pPr algn="just"/>
            <a:r>
              <a:rPr lang="en-US" sz="2400" b="0" i="0" dirty="0">
                <a:solidFill>
                  <a:schemeClr val="tx1"/>
                </a:solidFill>
                <a:effectLst/>
                <a:latin typeface="Aparajita" panose="02020603050405020304" pitchFamily="18" charset="0"/>
                <a:cs typeface="Aparajita" panose="02020603050405020304" pitchFamily="18" charset="0"/>
              </a:rPr>
              <a:t> The novel’s charm derives in part from Martel’s capturing that slightly stilted, slightly dated Indian colonial English so perfectly and uncondescendingly and in part from its “bamboozling” readers with its metafictional embedding of stories within stories.</a:t>
            </a:r>
          </a:p>
          <a:p>
            <a:pPr algn="just"/>
            <a:r>
              <a:rPr lang="en-US" sz="2400" b="0" i="0" dirty="0">
                <a:solidFill>
                  <a:schemeClr val="tx1"/>
                </a:solidFill>
                <a:effectLst/>
                <a:latin typeface="Aparajita" panose="02020603050405020304" pitchFamily="18" charset="0"/>
                <a:cs typeface="Aparajita" panose="02020603050405020304" pitchFamily="18" charset="0"/>
              </a:rPr>
              <a:t> </a:t>
            </a:r>
            <a:r>
              <a:rPr lang="en-US" sz="2400" b="0" i="1" dirty="0">
                <a:solidFill>
                  <a:schemeClr val="tx1"/>
                </a:solidFill>
                <a:effectLst/>
                <a:latin typeface="Aparajita" panose="02020603050405020304" pitchFamily="18" charset="0"/>
                <a:cs typeface="Aparajita" panose="02020603050405020304" pitchFamily="18" charset="0"/>
              </a:rPr>
              <a:t>Life of Pi</a:t>
            </a:r>
            <a:r>
              <a:rPr lang="en-US" sz="2400" b="0" i="0" dirty="0">
                <a:solidFill>
                  <a:schemeClr val="tx1"/>
                </a:solidFill>
                <a:effectLst/>
                <a:latin typeface="Aparajita" panose="02020603050405020304" pitchFamily="18" charset="0"/>
                <a:cs typeface="Aparajita" panose="02020603050405020304" pitchFamily="18" charset="0"/>
              </a:rPr>
              <a:t> bamboozles most, however, in pretending to cover up and overcome what it exposes and illuminates: that sense of loss upon which </a:t>
            </a:r>
            <a:r>
              <a:rPr lang="en-US" sz="2400" b="0" i="1" dirty="0">
                <a:solidFill>
                  <a:schemeClr val="tx1"/>
                </a:solidFill>
                <a:effectLst/>
                <a:latin typeface="Aparajita" panose="02020603050405020304" pitchFamily="18" charset="0"/>
                <a:cs typeface="Aparajita" panose="02020603050405020304" pitchFamily="18" charset="0"/>
              </a:rPr>
              <a:t>Life of Pi</a:t>
            </a:r>
            <a:r>
              <a:rPr lang="en-US" sz="2400" b="0" i="0" dirty="0">
                <a:solidFill>
                  <a:schemeClr val="tx1"/>
                </a:solidFill>
                <a:effectLst/>
                <a:latin typeface="Aparajita" panose="02020603050405020304" pitchFamily="18" charset="0"/>
                <a:cs typeface="Aparajita" panose="02020603050405020304" pitchFamily="18" charset="0"/>
              </a:rPr>
              <a:t> and the life of Pi are founded. In this, novelist Martel is engaged in an activity surprisingly similar to his volunteer work at a Montreal hospital: palliative care.</a:t>
            </a:r>
            <a:endParaRPr lang="en-IN" sz="2400" dirty="0">
              <a:solidFill>
                <a:schemeClr val="tx1"/>
              </a:solidFill>
              <a:latin typeface="Aparajita" panose="02020603050405020304" pitchFamily="18" charset="0"/>
              <a:cs typeface="Aparajita" panose="02020603050405020304" pitchFamily="18" charset="0"/>
            </a:endParaRPr>
          </a:p>
        </p:txBody>
      </p:sp>
    </p:spTree>
    <p:extLst>
      <p:ext uri="{BB962C8B-B14F-4D97-AF65-F5344CB8AC3E}">
        <p14:creationId xmlns:p14="http://schemas.microsoft.com/office/powerpoint/2010/main" val="917989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D23126-F053-4882-9F87-3739200F57FF}"/>
              </a:ext>
            </a:extLst>
          </p:cNvPr>
          <p:cNvSpPr>
            <a:spLocks noGrp="1"/>
          </p:cNvSpPr>
          <p:nvPr>
            <p:ph idx="1"/>
          </p:nvPr>
        </p:nvSpPr>
        <p:spPr>
          <a:xfrm>
            <a:off x="913795" y="733426"/>
            <a:ext cx="10353762" cy="5057774"/>
          </a:xfrm>
        </p:spPr>
        <p:txBody>
          <a:bodyPr/>
          <a:lstStyle/>
          <a:p>
            <a:pPr marR="0" lvl="0" algn="l" defTabSz="457200" rtl="0" eaLnBrk="1" fontAlgn="auto" latinLnBrk="0" hangingPunct="1">
              <a:lnSpc>
                <a:spcPct val="110000"/>
              </a:lnSpc>
              <a:spcBef>
                <a:spcPct val="20000"/>
              </a:spcBef>
              <a:spcAft>
                <a:spcPts val="600"/>
              </a:spcAft>
              <a:buClr>
                <a:srgbClr val="F4EDD8"/>
              </a:buClr>
              <a:buSzPct val="70000"/>
              <a:buFont typeface="Wingdings" panose="05000000000000000000" pitchFamily="2" charset="2"/>
              <a:buChar char="v"/>
              <a:tabLst/>
              <a:defRPr/>
            </a:pP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rPr>
              <a:t>In light of the fact that this is a novel about imagination, why does Martel begin with the Author’s Note, which gives the impression that Pi’s account is truth, not fiction? </a:t>
            </a:r>
          </a:p>
          <a:p>
            <a:pPr marR="0" lvl="0" algn="l" defTabSz="457200" rtl="0" eaLnBrk="1" fontAlgn="auto" latinLnBrk="0" hangingPunct="1">
              <a:lnSpc>
                <a:spcPct val="110000"/>
              </a:lnSpc>
              <a:spcBef>
                <a:spcPct val="20000"/>
              </a:spcBef>
              <a:spcAft>
                <a:spcPts val="600"/>
              </a:spcAft>
              <a:buClr>
                <a:srgbClr val="F4EDD8"/>
              </a:buClr>
              <a:buSzPct val="70000"/>
              <a:buFont typeface="Wingdings" panose="05000000000000000000" pitchFamily="2" charset="2"/>
              <a:buChar char="v"/>
              <a:tabLst/>
              <a:defRPr/>
            </a:pP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rPr>
              <a:t>One of the ways that Pi keeps himself sane and occupied while alone in the middle of the ocean is by writing in his journal. What does his journaling say about the human need for communication? </a:t>
            </a:r>
          </a:p>
          <a:p>
            <a:pPr marR="0" lvl="0" algn="l" defTabSz="457200" rtl="0" eaLnBrk="1" fontAlgn="auto" latinLnBrk="0" hangingPunct="1">
              <a:lnSpc>
                <a:spcPct val="110000"/>
              </a:lnSpc>
              <a:spcBef>
                <a:spcPct val="20000"/>
              </a:spcBef>
              <a:spcAft>
                <a:spcPts val="600"/>
              </a:spcAft>
              <a:buClr>
                <a:srgbClr val="F4EDD8"/>
              </a:buClr>
              <a:buSzPct val="70000"/>
              <a:buFont typeface="Wingdings" panose="05000000000000000000" pitchFamily="2" charset="2"/>
              <a:buChar char="v"/>
              <a:tabLst/>
              <a:defRPr/>
            </a:pP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rPr>
              <a:t>The two Japanese officials who interview Pi don’t believe that he really landed on a man-eating island. When they say that carnivorous trees and fish-eating algae do not exist, Pi responds, “Only because you’ve never seen them.” What does this exchange say about human understanding of what is real and possible?</a:t>
            </a:r>
          </a:p>
          <a:p>
            <a:pPr marR="0" lvl="0" algn="l" defTabSz="457200" rtl="0" eaLnBrk="1" fontAlgn="auto" latinLnBrk="0" hangingPunct="1">
              <a:lnSpc>
                <a:spcPct val="110000"/>
              </a:lnSpc>
              <a:spcBef>
                <a:spcPct val="20000"/>
              </a:spcBef>
              <a:spcAft>
                <a:spcPts val="600"/>
              </a:spcAft>
              <a:buClr>
                <a:srgbClr val="F4EDD8"/>
              </a:buClr>
              <a:buSzPct val="70000"/>
              <a:buFont typeface="Wingdings" panose="05000000000000000000" pitchFamily="2" charset="2"/>
              <a:buChar char="v"/>
              <a:tabLst/>
              <a:defRPr/>
            </a:pPr>
            <a:r>
              <a:rPr kumimoji="0" lang="en-US"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rPr>
              <a:t> Why does Pi give two accounts of his ordeal? Which is the true story, and which one would you rather believe?</a:t>
            </a:r>
            <a:endParaRPr kumimoji="0" lang="en-IN" sz="2000" b="0" i="0" u="none" strike="noStrike" kern="1200" cap="none" spc="0" normalizeH="0" baseline="0" noProof="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uLnTx/>
              <a:uFillTx/>
              <a:latin typeface="Goudy Old Style"/>
              <a:ea typeface="+mn-ea"/>
              <a:cs typeface="+mn-cs"/>
            </a:endParaRPr>
          </a:p>
          <a:p>
            <a:endParaRPr lang="en-IN" dirty="0"/>
          </a:p>
        </p:txBody>
      </p:sp>
    </p:spTree>
    <p:extLst>
      <p:ext uri="{BB962C8B-B14F-4D97-AF65-F5344CB8AC3E}">
        <p14:creationId xmlns:p14="http://schemas.microsoft.com/office/powerpoint/2010/main" val="1672238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D478E-B4C6-4FAC-A15E-4D7F29B361F8}"/>
              </a:ext>
            </a:extLst>
          </p:cNvPr>
          <p:cNvSpPr>
            <a:spLocks noGrp="1"/>
          </p:cNvSpPr>
          <p:nvPr>
            <p:ph type="title"/>
          </p:nvPr>
        </p:nvSpPr>
        <p:spPr/>
        <p:txBody>
          <a:bodyPr/>
          <a:lstStyle/>
          <a:p>
            <a:pPr algn="l"/>
            <a:r>
              <a:rPr lang="en-IN" dirty="0"/>
              <a:t>Questions</a:t>
            </a:r>
          </a:p>
        </p:txBody>
      </p:sp>
      <p:sp>
        <p:nvSpPr>
          <p:cNvPr id="3" name="Content Placeholder 2">
            <a:extLst>
              <a:ext uri="{FF2B5EF4-FFF2-40B4-BE49-F238E27FC236}">
                <a16:creationId xmlns:a16="http://schemas.microsoft.com/office/drawing/2014/main" id="{610B2E3B-BF82-44EF-8337-088B765B3B06}"/>
              </a:ext>
            </a:extLst>
          </p:cNvPr>
          <p:cNvSpPr>
            <a:spLocks noGrp="1"/>
          </p:cNvSpPr>
          <p:nvPr>
            <p:ph idx="1"/>
          </p:nvPr>
        </p:nvSpPr>
        <p:spPr/>
        <p:txBody>
          <a:bodyPr>
            <a:normAutofit/>
          </a:bodyPr>
          <a:lstStyle/>
          <a:p>
            <a:r>
              <a:rPr lang="en-US" dirty="0"/>
              <a:t>How does the idea of survival play out in this film “Life of Pi”?</a:t>
            </a:r>
          </a:p>
          <a:p>
            <a:r>
              <a:rPr lang="en-US" dirty="0"/>
              <a:t>What does Pi try to communicate through his choice of the animals, other than the tiger, with whom he shares the lifeboat?</a:t>
            </a:r>
          </a:p>
          <a:p>
            <a:r>
              <a:rPr lang="en-US" dirty="0"/>
              <a:t>Religion is of utmost importance to Pi. Discuss the role of religion in his life and how it helps him survive his ordeal.</a:t>
            </a:r>
          </a:p>
          <a:p>
            <a:r>
              <a:rPr lang="en-US" dirty="0"/>
              <a:t> Naming and names are significant in this novel—Pi’s own name is elaborately explained, and Richard Parker gets his name through a clerical error. How is naming relevant to the novel’s main themes? </a:t>
            </a:r>
          </a:p>
        </p:txBody>
      </p:sp>
    </p:spTree>
    <p:extLst>
      <p:ext uri="{BB962C8B-B14F-4D97-AF65-F5344CB8AC3E}">
        <p14:creationId xmlns:p14="http://schemas.microsoft.com/office/powerpoint/2010/main" val="1263193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493E9-BEA8-4D5E-AECB-BB4815F75FE6}"/>
              </a:ext>
            </a:extLst>
          </p:cNvPr>
          <p:cNvSpPr>
            <a:spLocks noGrp="1"/>
          </p:cNvSpPr>
          <p:nvPr>
            <p:ph type="title"/>
          </p:nvPr>
        </p:nvSpPr>
        <p:spPr/>
        <p:txBody>
          <a:bodyPr/>
          <a:lstStyle/>
          <a:p>
            <a:pPr algn="l"/>
            <a:r>
              <a:rPr lang="en-IN" dirty="0"/>
              <a:t>References</a:t>
            </a:r>
          </a:p>
        </p:txBody>
      </p:sp>
      <p:sp>
        <p:nvSpPr>
          <p:cNvPr id="3" name="Content Placeholder 2">
            <a:extLst>
              <a:ext uri="{FF2B5EF4-FFF2-40B4-BE49-F238E27FC236}">
                <a16:creationId xmlns:a16="http://schemas.microsoft.com/office/drawing/2014/main" id="{7A24AA6A-C48D-4959-BCB0-62C3EA27CD96}"/>
              </a:ext>
            </a:extLst>
          </p:cNvPr>
          <p:cNvSpPr>
            <a:spLocks noGrp="1"/>
          </p:cNvSpPr>
          <p:nvPr>
            <p:ph idx="1"/>
          </p:nvPr>
        </p:nvSpPr>
        <p:spPr/>
        <p:txBody>
          <a:bodyPr>
            <a:normAutofit lnSpcReduction="10000"/>
          </a:bodyPr>
          <a:lstStyle/>
          <a:p>
            <a:r>
              <a:rPr lang="en-IN" dirty="0"/>
              <a:t>Daniélou, Alain. Kenneth F. Hurry, trans. A Brief History of India. Rochester, VT: Inner Traditions, 2003. </a:t>
            </a:r>
          </a:p>
          <a:p>
            <a:r>
              <a:rPr lang="en-IN" dirty="0"/>
              <a:t>Defoe, Daniel. Robinson Crusoe. New York: Modern Library, 2001.</a:t>
            </a:r>
          </a:p>
          <a:p>
            <a:r>
              <a:rPr lang="en-IN" dirty="0"/>
              <a:t> Keay, John. India: A History. New York: Harper Collins Publishers, 2000. </a:t>
            </a:r>
          </a:p>
          <a:p>
            <a:r>
              <a:rPr lang="en-IN" dirty="0"/>
              <a:t>Martel, Yann. The Facts Behind the Helsinki Roccamatios. Toronto: Knopf Canada, 1993. </a:t>
            </a:r>
          </a:p>
          <a:p>
            <a:r>
              <a:rPr lang="en-IN" dirty="0"/>
              <a:t>Noss, David S. A History of the World’s Religions. Upper Saddle River, NJ: Prentice Hall, 2002</a:t>
            </a:r>
          </a:p>
        </p:txBody>
      </p:sp>
    </p:spTree>
    <p:extLst>
      <p:ext uri="{BB962C8B-B14F-4D97-AF65-F5344CB8AC3E}">
        <p14:creationId xmlns:p14="http://schemas.microsoft.com/office/powerpoint/2010/main" val="73309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C983-3E6E-4CF1-89D0-BC6854012720}"/>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74099722-1208-4505-B270-4BE055A5EC5E}"/>
              </a:ext>
            </a:extLst>
          </p:cNvPr>
          <p:cNvSpPr>
            <a:spLocks noGrp="1"/>
          </p:cNvSpPr>
          <p:nvPr>
            <p:ph idx="1"/>
          </p:nvPr>
        </p:nvSpPr>
        <p:spPr/>
        <p:txBody>
          <a:bodyPr>
            <a:normAutofit fontScale="70000" lnSpcReduction="20000"/>
          </a:bodyPr>
          <a:lstStyle/>
          <a:p>
            <a:pPr algn="just" fontAlgn="base"/>
            <a:r>
              <a:rPr lang="en-US" b="1" i="0" dirty="0">
                <a:solidFill>
                  <a:srgbClr val="FF0000"/>
                </a:solidFill>
                <a:effectLst/>
                <a:latin typeface="inherit"/>
              </a:rPr>
              <a:t>Point Of View</a:t>
            </a:r>
            <a:r>
              <a:rPr lang="en-US" b="0" i="0" dirty="0">
                <a:solidFill>
                  <a:srgbClr val="FF0000"/>
                </a:solidFill>
                <a:effectLst/>
                <a:latin typeface="Raleway"/>
              </a:rPr>
              <a:t> -The prefatory Author’s Note is written in first person by the author, who explains how he came to hear the story we are about to read from Pi Patel himself. </a:t>
            </a:r>
          </a:p>
          <a:p>
            <a:pPr marL="36900" indent="0" algn="just" fontAlgn="base">
              <a:buNone/>
            </a:pPr>
            <a:r>
              <a:rPr lang="en-US" b="0" i="0" dirty="0">
                <a:solidFill>
                  <a:srgbClr val="FF0000"/>
                </a:solidFill>
                <a:effectLst/>
                <a:latin typeface="Raleway"/>
              </a:rPr>
              <a:t>      -The account (Part One and Part Two) is told in first person by Pi. </a:t>
            </a:r>
          </a:p>
          <a:p>
            <a:pPr marL="36900" indent="0" algn="just" fontAlgn="base">
              <a:buNone/>
            </a:pPr>
            <a:r>
              <a:rPr lang="en-US" dirty="0">
                <a:solidFill>
                  <a:srgbClr val="FF0000"/>
                </a:solidFill>
                <a:effectLst/>
                <a:latin typeface="Raleway"/>
              </a:rPr>
              <a:t>      -</a:t>
            </a:r>
            <a:r>
              <a:rPr lang="en-US" b="0" i="0" dirty="0">
                <a:solidFill>
                  <a:srgbClr val="FF0000"/>
                </a:solidFill>
                <a:effectLst/>
                <a:latin typeface="Raleway"/>
              </a:rPr>
              <a:t>The final section of the book (Part Three) is written mainly as a transcript of a conversation between Pi </a:t>
            </a:r>
          </a:p>
          <a:p>
            <a:pPr marL="36900" indent="0" algn="just" fontAlgn="base">
              <a:buNone/>
            </a:pPr>
            <a:r>
              <a:rPr lang="en-US" dirty="0">
                <a:solidFill>
                  <a:srgbClr val="FF0000"/>
                </a:solidFill>
                <a:effectLst/>
                <a:latin typeface="Raleway"/>
              </a:rPr>
              <a:t>         </a:t>
            </a:r>
            <a:r>
              <a:rPr lang="en-US" b="0" i="0" dirty="0">
                <a:solidFill>
                  <a:srgbClr val="FF0000"/>
                </a:solidFill>
                <a:effectLst/>
                <a:latin typeface="Raleway"/>
              </a:rPr>
              <a:t>and two officials, book ended by first-person comments from the author.</a:t>
            </a:r>
          </a:p>
          <a:p>
            <a:pPr algn="just" fontAlgn="base"/>
            <a:r>
              <a:rPr lang="en-US" b="1" i="0" dirty="0">
                <a:solidFill>
                  <a:srgbClr val="FF0000"/>
                </a:solidFill>
                <a:effectLst/>
                <a:latin typeface="inherit"/>
              </a:rPr>
              <a:t>Tone</a:t>
            </a:r>
            <a:r>
              <a:rPr lang="en-US" b="0" i="0" dirty="0">
                <a:solidFill>
                  <a:srgbClr val="FF0000"/>
                </a:solidFill>
                <a:effectLst/>
                <a:latin typeface="Raleway"/>
              </a:rPr>
              <a:t> Funny, surreal, ruminative, philosophical, and, at times, journalistic</a:t>
            </a:r>
          </a:p>
          <a:p>
            <a:pPr algn="just" fontAlgn="base"/>
            <a:r>
              <a:rPr lang="en-US" b="1" i="0" dirty="0">
                <a:solidFill>
                  <a:srgbClr val="FF0000"/>
                </a:solidFill>
                <a:effectLst/>
                <a:latin typeface="inherit"/>
              </a:rPr>
              <a:t>Tense</a:t>
            </a:r>
            <a:r>
              <a:rPr lang="en-US" b="0" i="0" dirty="0">
                <a:solidFill>
                  <a:srgbClr val="FF0000"/>
                </a:solidFill>
                <a:effectLst/>
                <a:latin typeface="Raleway"/>
              </a:rPr>
              <a:t> Past tense</a:t>
            </a:r>
          </a:p>
          <a:p>
            <a:pPr algn="just" fontAlgn="base"/>
            <a:r>
              <a:rPr lang="en-US" b="1" i="0" dirty="0">
                <a:solidFill>
                  <a:srgbClr val="FF0000"/>
                </a:solidFill>
                <a:effectLst/>
                <a:latin typeface="inherit"/>
              </a:rPr>
              <a:t>Setting (Time)</a:t>
            </a:r>
            <a:r>
              <a:rPr lang="en-US" b="0" i="0" dirty="0">
                <a:solidFill>
                  <a:srgbClr val="FF0000"/>
                </a:solidFill>
                <a:effectLst/>
                <a:latin typeface="Raleway"/>
              </a:rPr>
              <a:t> The author tells Pi’s story from an undetermined contemporary point, some years after the publication of his second book in 1996. Pi’s ordeal begins on July 2, 1977, and continues for 227 days.</a:t>
            </a:r>
          </a:p>
          <a:p>
            <a:pPr algn="just" fontAlgn="base"/>
            <a:r>
              <a:rPr lang="en-US" b="1" i="0" dirty="0">
                <a:solidFill>
                  <a:srgbClr val="FF0000"/>
                </a:solidFill>
                <a:effectLst/>
                <a:latin typeface="inherit"/>
              </a:rPr>
              <a:t>Setting (Place)</a:t>
            </a:r>
            <a:r>
              <a:rPr lang="en-US" b="0" i="0" dirty="0">
                <a:solidFill>
                  <a:srgbClr val="FF0000"/>
                </a:solidFill>
                <a:effectLst/>
                <a:latin typeface="Raleway"/>
              </a:rPr>
              <a:t> Pi’s boyhood home in Pondicherry, India; the Pacific Ocean; Tomatlán, Mexico; and, briefly, Toronto, Canada</a:t>
            </a:r>
          </a:p>
          <a:p>
            <a:endParaRPr lang="en-IN" dirty="0"/>
          </a:p>
        </p:txBody>
      </p:sp>
    </p:spTree>
    <p:extLst>
      <p:ext uri="{BB962C8B-B14F-4D97-AF65-F5344CB8AC3E}">
        <p14:creationId xmlns:p14="http://schemas.microsoft.com/office/powerpoint/2010/main" val="3164472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EE004-4B1C-4E4F-AEBC-100A85D2CC34}"/>
              </a:ext>
            </a:extLst>
          </p:cNvPr>
          <p:cNvSpPr>
            <a:spLocks noGrp="1"/>
          </p:cNvSpPr>
          <p:nvPr>
            <p:ph idx="1"/>
          </p:nvPr>
        </p:nvSpPr>
        <p:spPr>
          <a:xfrm>
            <a:off x="913795" y="542926"/>
            <a:ext cx="10353762" cy="5248274"/>
          </a:xfrm>
        </p:spPr>
        <p:txBody>
          <a:bodyPr>
            <a:normAutofit/>
          </a:bodyPr>
          <a:lstStyle/>
          <a:p>
            <a:pPr algn="just"/>
            <a:r>
              <a:rPr lang="en-IN" dirty="0"/>
              <a:t>Burns, Steven. “Life of Pi and the Existence of Tigers.” Engaged Philosophy: Essays in Honor of David Braybrooke. Eds. Susan Sherwin and Peter Schotch. Toronto: University of Toronto, 2007. 165-190. Print. </a:t>
            </a:r>
          </a:p>
          <a:p>
            <a:pPr algn="just"/>
            <a:r>
              <a:rPr lang="en-IN" dirty="0"/>
              <a:t>Cole, Stewart. “Believing in Tigers: Anthropomorphism and Incredulity in Yann Martel’s Life of Pi.” Studies in Canadian Literature / Études en littérature canadienne [Online], 29.2 (2004): n. page. Web. 20 Jan. 2013.</a:t>
            </a:r>
          </a:p>
          <a:p>
            <a:pPr algn="just"/>
            <a:r>
              <a:rPr lang="en-US" dirty="0"/>
              <a:t>Robinson, Jack. “Yann Martel’s Life of Pi: Back in the World or ‘The Story with Animals is the Better Story.’” Other Selves: Animals in the Canadian Literary Tradition. Ed. Janice Fiamengo. Ottawa: University of Ottawa, 2009. 125-142. Print.</a:t>
            </a:r>
          </a:p>
          <a:p>
            <a:pPr algn="just"/>
            <a:r>
              <a:rPr lang="en-IN" dirty="0"/>
              <a:t>Stratton, Florence. “‘Hollow at the Core’: Deconstructing Yann Martel’s Life of Pi.” Studies in Canadian Literature / Études en littérature canadienne [Online], 29.2 (2004): n. </a:t>
            </a:r>
            <a:r>
              <a:rPr lang="en-IN" dirty="0" err="1"/>
              <a:t>pag</a:t>
            </a:r>
            <a:r>
              <a:rPr lang="en-IN" dirty="0"/>
              <a:t>. Web. 20 Jan. 2013.</a:t>
            </a:r>
          </a:p>
        </p:txBody>
      </p:sp>
    </p:spTree>
    <p:extLst>
      <p:ext uri="{BB962C8B-B14F-4D97-AF65-F5344CB8AC3E}">
        <p14:creationId xmlns:p14="http://schemas.microsoft.com/office/powerpoint/2010/main" val="189162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195C-890C-4433-92DA-A40741BDD71B}"/>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CE0DED95-F58C-4AF9-B12B-B80E86C33C50}"/>
              </a:ext>
            </a:extLst>
          </p:cNvPr>
          <p:cNvSpPr>
            <a:spLocks noGrp="1"/>
          </p:cNvSpPr>
          <p:nvPr>
            <p:ph idx="1"/>
          </p:nvPr>
        </p:nvSpPr>
        <p:spPr/>
        <p:txBody>
          <a:bodyPr>
            <a:normAutofit fontScale="92500"/>
          </a:bodyPr>
          <a:lstStyle/>
          <a:p>
            <a:pPr algn="just" fontAlgn="base"/>
            <a:r>
              <a:rPr lang="en-US" b="1" i="0" dirty="0">
                <a:solidFill>
                  <a:srgbClr val="FF0000"/>
                </a:solidFill>
                <a:effectLst/>
                <a:latin typeface="inherit"/>
              </a:rPr>
              <a:t>Protagonist</a:t>
            </a:r>
            <a:r>
              <a:rPr lang="en-US" b="0" i="0" dirty="0">
                <a:solidFill>
                  <a:srgbClr val="FF0000"/>
                </a:solidFill>
                <a:effectLst/>
                <a:latin typeface="Raleway"/>
              </a:rPr>
              <a:t> -Piscine Molitor Patel</a:t>
            </a:r>
          </a:p>
          <a:p>
            <a:pPr algn="just" fontAlgn="base"/>
            <a:r>
              <a:rPr lang="en-US" b="1" i="0" dirty="0">
                <a:solidFill>
                  <a:srgbClr val="FF0000"/>
                </a:solidFill>
                <a:effectLst/>
                <a:latin typeface="inherit"/>
              </a:rPr>
              <a:t>Major Conflict - </a:t>
            </a:r>
            <a:r>
              <a:rPr lang="en-US" b="0" i="0" dirty="0">
                <a:solidFill>
                  <a:srgbClr val="FF0000"/>
                </a:solidFill>
                <a:effectLst/>
                <a:latin typeface="Raleway"/>
              </a:rPr>
              <a:t> The </a:t>
            </a:r>
            <a:r>
              <a:rPr lang="en-US" b="0" i="1" dirty="0">
                <a:solidFill>
                  <a:srgbClr val="FF0000"/>
                </a:solidFill>
                <a:effectLst/>
                <a:latin typeface="inherit"/>
              </a:rPr>
              <a:t>Tsimtsum </a:t>
            </a:r>
            <a:r>
              <a:rPr lang="en-US" b="0" i="0" dirty="0">
                <a:solidFill>
                  <a:srgbClr val="FF0000"/>
                </a:solidFill>
                <a:effectLst/>
                <a:latin typeface="Raleway"/>
              </a:rPr>
              <a:t>sinks, drowning Pi’s entire family, the crew, and most of the animals aboard. For months, Pi, along with a Royal Bengal tiger, must fight for survival aboard a lifeboat in the middle of the Pacific Ocean</a:t>
            </a:r>
          </a:p>
          <a:p>
            <a:pPr algn="just" fontAlgn="base"/>
            <a:r>
              <a:rPr lang="en-US" b="1" i="0" dirty="0">
                <a:solidFill>
                  <a:srgbClr val="FF0000"/>
                </a:solidFill>
                <a:effectLst/>
                <a:latin typeface="inherit"/>
              </a:rPr>
              <a:t>Rising Action -</a:t>
            </a:r>
            <a:r>
              <a:rPr lang="en-US" b="0" i="0" dirty="0">
                <a:solidFill>
                  <a:srgbClr val="FF0000"/>
                </a:solidFill>
                <a:effectLst/>
                <a:latin typeface="Raleway"/>
              </a:rPr>
              <a:t> The Patel family sets sail to Canada.</a:t>
            </a:r>
          </a:p>
          <a:p>
            <a:pPr algn="just" fontAlgn="base"/>
            <a:r>
              <a:rPr lang="en-US" b="1" i="0" dirty="0">
                <a:solidFill>
                  <a:srgbClr val="FF0000"/>
                </a:solidFill>
                <a:effectLst/>
                <a:latin typeface="inherit"/>
              </a:rPr>
              <a:t>Climax </a:t>
            </a:r>
            <a:r>
              <a:rPr lang="en-US" dirty="0">
                <a:solidFill>
                  <a:srgbClr val="FF0000"/>
                </a:solidFill>
                <a:effectLst/>
                <a:latin typeface="Raleway"/>
              </a:rPr>
              <a:t>-</a:t>
            </a:r>
            <a:r>
              <a:rPr lang="en-US" b="0" i="0" dirty="0">
                <a:solidFill>
                  <a:srgbClr val="FF0000"/>
                </a:solidFill>
                <a:effectLst/>
                <a:latin typeface="Raleway"/>
              </a:rPr>
              <a:t>The first climax is when the </a:t>
            </a:r>
            <a:r>
              <a:rPr lang="en-US" b="0" i="1" dirty="0">
                <a:solidFill>
                  <a:srgbClr val="FF0000"/>
                </a:solidFill>
                <a:effectLst/>
                <a:latin typeface="inherit"/>
              </a:rPr>
              <a:t>Tsimstum </a:t>
            </a:r>
            <a:r>
              <a:rPr lang="en-US" b="0" i="0" dirty="0">
                <a:solidFill>
                  <a:srgbClr val="FF0000"/>
                </a:solidFill>
                <a:effectLst/>
                <a:latin typeface="Raleway"/>
              </a:rPr>
              <a:t>sinks and Pi’s family dies, leaving him alone with wild animals on a lifeboat. Another climax occurs when Pi lands in Mexico.</a:t>
            </a:r>
          </a:p>
          <a:p>
            <a:endParaRPr lang="en-IN" dirty="0"/>
          </a:p>
        </p:txBody>
      </p:sp>
    </p:spTree>
    <p:extLst>
      <p:ext uri="{BB962C8B-B14F-4D97-AF65-F5344CB8AC3E}">
        <p14:creationId xmlns:p14="http://schemas.microsoft.com/office/powerpoint/2010/main" val="376317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9D7C-4119-45AE-8299-836DF30BE11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A1C88F47-84D9-4C27-818A-62608AE8A021}"/>
              </a:ext>
            </a:extLst>
          </p:cNvPr>
          <p:cNvSpPr>
            <a:spLocks noGrp="1"/>
          </p:cNvSpPr>
          <p:nvPr>
            <p:ph idx="1"/>
          </p:nvPr>
        </p:nvSpPr>
        <p:spPr/>
        <p:txBody>
          <a:bodyPr/>
          <a:lstStyle/>
          <a:p>
            <a:pPr algn="l" fontAlgn="base"/>
            <a:r>
              <a:rPr lang="en-US" b="1" i="0" dirty="0">
                <a:solidFill>
                  <a:srgbClr val="FF0000"/>
                </a:solidFill>
                <a:effectLst/>
                <a:latin typeface="inherit"/>
              </a:rPr>
              <a:t>Falling Action</a:t>
            </a:r>
            <a:r>
              <a:rPr lang="en-US" b="0" i="0" dirty="0">
                <a:solidFill>
                  <a:srgbClr val="FF0000"/>
                </a:solidFill>
                <a:effectLst/>
                <a:latin typeface="Raleway"/>
              </a:rPr>
              <a:t> -Pi is rescued in Mexico. Two Japanese officials interview him. His story is called into doubt.</a:t>
            </a:r>
          </a:p>
          <a:p>
            <a:pPr algn="l" fontAlgn="base"/>
            <a:r>
              <a:rPr lang="en-US" b="1" i="0" dirty="0">
                <a:solidFill>
                  <a:srgbClr val="FF0000"/>
                </a:solidFill>
                <a:effectLst/>
                <a:latin typeface="inherit"/>
              </a:rPr>
              <a:t>Themes</a:t>
            </a:r>
            <a:r>
              <a:rPr lang="en-US" b="0" i="0" dirty="0">
                <a:solidFill>
                  <a:srgbClr val="FF0000"/>
                </a:solidFill>
                <a:effectLst/>
                <a:latin typeface="Raleway"/>
              </a:rPr>
              <a:t> -The power of life’s force; the human desire for companionship; storytelling as a strategy for self-preservation</a:t>
            </a:r>
          </a:p>
          <a:p>
            <a:pPr algn="l" fontAlgn="base"/>
            <a:r>
              <a:rPr lang="en-US" b="1" i="0" dirty="0">
                <a:solidFill>
                  <a:srgbClr val="FF0000"/>
                </a:solidFill>
                <a:effectLst/>
                <a:latin typeface="inherit"/>
              </a:rPr>
              <a:t>Motifs</a:t>
            </a:r>
            <a:r>
              <a:rPr lang="en-US" b="0" i="0" dirty="0">
                <a:solidFill>
                  <a:srgbClr val="FF0000"/>
                </a:solidFill>
                <a:effectLst/>
                <a:latin typeface="Raleway"/>
              </a:rPr>
              <a:t> -Territorial dominance; hunger and thirst; rituals</a:t>
            </a:r>
          </a:p>
          <a:p>
            <a:pPr algn="l" fontAlgn="base"/>
            <a:r>
              <a:rPr lang="en-US" b="1" i="0" dirty="0">
                <a:solidFill>
                  <a:srgbClr val="FF0000"/>
                </a:solidFill>
                <a:effectLst/>
                <a:latin typeface="inherit"/>
              </a:rPr>
              <a:t>Symbols-</a:t>
            </a:r>
            <a:r>
              <a:rPr lang="en-US" b="0" i="0" dirty="0">
                <a:solidFill>
                  <a:srgbClr val="FF0000"/>
                </a:solidFill>
                <a:effectLst/>
                <a:latin typeface="Raleway"/>
              </a:rPr>
              <a:t> Pi, the lifeboat, Richard Parker, the colour orange</a:t>
            </a:r>
          </a:p>
          <a:p>
            <a:endParaRPr lang="en-IN" dirty="0"/>
          </a:p>
        </p:txBody>
      </p:sp>
    </p:spTree>
    <p:extLst>
      <p:ext uri="{BB962C8B-B14F-4D97-AF65-F5344CB8AC3E}">
        <p14:creationId xmlns:p14="http://schemas.microsoft.com/office/powerpoint/2010/main" val="3642005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748C-6BDC-445B-BEEF-F517BE02CB75}"/>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0537F283-B1B8-4632-ACD3-5DD861AE0571}"/>
              </a:ext>
            </a:extLst>
          </p:cNvPr>
          <p:cNvSpPr>
            <a:spLocks noGrp="1"/>
          </p:cNvSpPr>
          <p:nvPr>
            <p:ph idx="1"/>
          </p:nvPr>
        </p:nvSpPr>
        <p:spPr/>
        <p:txBody>
          <a:bodyPr>
            <a:normAutofit lnSpcReduction="10000"/>
          </a:bodyPr>
          <a:lstStyle/>
          <a:p>
            <a:pPr algn="just"/>
            <a:r>
              <a:rPr lang="en-US" b="1" i="0" dirty="0">
                <a:solidFill>
                  <a:srgbClr val="00B050"/>
                </a:solidFill>
                <a:effectLst/>
                <a:latin typeface="Raleway"/>
              </a:rPr>
              <a:t>Foreshadowing</a:t>
            </a:r>
            <a:r>
              <a:rPr lang="en-US" b="0" i="0" dirty="0">
                <a:solidFill>
                  <a:srgbClr val="00B050"/>
                </a:solidFill>
                <a:effectLst/>
                <a:latin typeface="Raleway"/>
              </a:rPr>
              <a:t> </a:t>
            </a:r>
            <a:r>
              <a:rPr lang="en-US" b="0" i="0" dirty="0">
                <a:solidFill>
                  <a:srgbClr val="FF0000"/>
                </a:solidFill>
                <a:effectLst/>
                <a:latin typeface="Raleway"/>
              </a:rPr>
              <a:t>The opening pages of the book are supremely suspenseful, as the author and Pi himself continually make reference to some tragic episode in Pi’s life without actually naming it.</a:t>
            </a:r>
          </a:p>
          <a:p>
            <a:pPr algn="just"/>
            <a:r>
              <a:rPr lang="en-US" b="0" i="0" dirty="0">
                <a:solidFill>
                  <a:srgbClr val="FF0000"/>
                </a:solidFill>
                <a:effectLst/>
                <a:latin typeface="Raleway"/>
              </a:rPr>
              <a:t> Pi describes his gloomy state of mind upon arriving in Canada and explains how his religious and zoological studies helped him to rebuild his life. </a:t>
            </a:r>
          </a:p>
          <a:p>
            <a:pPr algn="just"/>
            <a:r>
              <a:rPr lang="en-US" b="0" i="0" dirty="0">
                <a:solidFill>
                  <a:srgbClr val="FF0000"/>
                </a:solidFill>
                <a:effectLst/>
                <a:latin typeface="Raleway"/>
              </a:rPr>
              <a:t>But it is not until the </a:t>
            </a:r>
            <a:r>
              <a:rPr lang="en-US" b="0" i="1" dirty="0">
                <a:solidFill>
                  <a:srgbClr val="FF0000"/>
                </a:solidFill>
                <a:effectLst/>
                <a:latin typeface="Raleway"/>
              </a:rPr>
              <a:t>Tsimtsum </a:t>
            </a:r>
            <a:r>
              <a:rPr lang="en-US" b="0" i="0" dirty="0">
                <a:solidFill>
                  <a:srgbClr val="FF0000"/>
                </a:solidFill>
                <a:effectLst/>
                <a:latin typeface="Raleway"/>
              </a:rPr>
              <a:t>sinks in Part Two and Pi loses his family that we understand the source of his intense suffering, though we do sense it coming all along.</a:t>
            </a:r>
            <a:endParaRPr lang="en-IN" dirty="0">
              <a:solidFill>
                <a:srgbClr val="FF0000"/>
              </a:solidFill>
            </a:endParaRPr>
          </a:p>
        </p:txBody>
      </p:sp>
    </p:spTree>
    <p:extLst>
      <p:ext uri="{BB962C8B-B14F-4D97-AF65-F5344CB8AC3E}">
        <p14:creationId xmlns:p14="http://schemas.microsoft.com/office/powerpoint/2010/main" val="38798196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{AC86DDB6-E85A-4C33-80DA-571D31DA9F29}tf00934815_win32</Template>
  <TotalTime>0</TotalTime>
  <Words>6198</Words>
  <Application>Microsoft Office PowerPoint</Application>
  <PresentationFormat>Widescreen</PresentationFormat>
  <Paragraphs>221</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Aparajita</vt:lpstr>
      <vt:lpstr>Arial</vt:lpstr>
      <vt:lpstr>Goudy Old Style</vt:lpstr>
      <vt:lpstr>hco ideal sans ssm</vt:lpstr>
      <vt:lpstr>inherit</vt:lpstr>
      <vt:lpstr>Raleway</vt:lpstr>
      <vt:lpstr>Wingdings</vt:lpstr>
      <vt:lpstr>Wingdings 2</vt:lpstr>
      <vt:lpstr>SlateVTI</vt:lpstr>
      <vt:lpstr>Life of Pi</vt:lpstr>
      <vt:lpstr>PowerPoint Presentation</vt:lpstr>
      <vt:lpstr>PowerPoint Presentation</vt:lpstr>
      <vt:lpstr>PowerPoint Presentation</vt:lpstr>
      <vt:lpstr>Overview</vt:lpstr>
      <vt:lpstr>Overview</vt:lpstr>
      <vt:lpstr>Overview</vt:lpstr>
      <vt:lpstr>Overview</vt:lpstr>
      <vt:lpstr>Overview</vt:lpstr>
      <vt:lpstr>Summary</vt:lpstr>
      <vt:lpstr>PowerPoint Presentation</vt:lpstr>
      <vt:lpstr>PowerPoint Presentation</vt:lpstr>
      <vt:lpstr>Central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Symbolism</vt:lpstr>
      <vt:lpstr>PowerPoint Presentation</vt:lpstr>
      <vt:lpstr>The Color Orange </vt:lpstr>
      <vt:lpstr>PowerPoint Presentation</vt:lpstr>
      <vt:lpstr>Truth-Version</vt:lpstr>
      <vt:lpstr>PowerPoint Presentation</vt:lpstr>
      <vt:lpstr>Life of Pi Themes </vt:lpstr>
      <vt:lpstr>PowerPoint Presentation</vt:lpstr>
      <vt:lpstr>The centrality of stories in making sense of life</vt:lpstr>
      <vt:lpstr>PowerPoint Presentation</vt:lpstr>
      <vt:lpstr>PowerPoint Presentation</vt:lpstr>
      <vt:lpstr>Historical Context The War on Terrorism</vt:lpstr>
      <vt:lpstr>PowerPoint Presentation</vt:lpstr>
      <vt:lpstr>PowerPoint Presentation</vt:lpstr>
      <vt:lpstr>PowerPoint Presentation</vt:lpstr>
      <vt:lpstr>PowerPoint Presentation</vt:lpstr>
      <vt:lpstr>Indian History and Culture</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of Pi</dc:title>
  <dc:creator>Author</dc:creator>
  <cp:lastModifiedBy>Author</cp:lastModifiedBy>
  <cp:revision>56</cp:revision>
  <dcterms:created xsi:type="dcterms:W3CDTF">2021-01-28T10:28:16Z</dcterms:created>
  <dcterms:modified xsi:type="dcterms:W3CDTF">2023-11-02T11:32:24Z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